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Helvetica Neue"/>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D6C1C3-6ED4-4B95-B178-66A2E45A990B}">
  <a:tblStyle styleId="{36D6C1C3-6ED4-4B95-B178-66A2E45A99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5.xml"/><Relationship Id="rId55" Type="http://schemas.openxmlformats.org/officeDocument/2006/relationships/font" Target="fonts/OpenSans-bold.fntdata"/><Relationship Id="rId10" Type="http://schemas.openxmlformats.org/officeDocument/2006/relationships/slide" Target="slides/slide4.xml"/><Relationship Id="rId54" Type="http://schemas.openxmlformats.org/officeDocument/2006/relationships/font" Target="fonts/OpenSans-regular.fntdata"/><Relationship Id="rId13" Type="http://schemas.openxmlformats.org/officeDocument/2006/relationships/slide" Target="slides/slide7.xml"/><Relationship Id="rId57" Type="http://schemas.openxmlformats.org/officeDocument/2006/relationships/font" Target="fonts/OpenSans-boldItalic.fntdata"/><Relationship Id="rId12" Type="http://schemas.openxmlformats.org/officeDocument/2006/relationships/slide" Target="slides/slide6.xml"/><Relationship Id="rId56"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5331452c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5331452c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5331452c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5331452c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3e88532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3e88532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5331452c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5331452c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5331452c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5331452c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5331452c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5331452c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3e885327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3e885327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800">
                <a:solidFill>
                  <a:schemeClr val="dk1"/>
                </a:solidFill>
              </a:rPr>
              <a:t>e.g. improved discernment between mainstream and false news headlines among nationally representative sample in the United States (by 26.5%)</a:t>
            </a:r>
            <a:r>
              <a:rPr lang="en" sz="1400">
                <a:solidFill>
                  <a:srgbClr val="595959"/>
                </a:solidFill>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54958f5e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54958f5e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5467502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5467502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54958f5ec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54958f5ec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3e88532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3e88532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54958f5ec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54958f5ec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54958f5e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54958f5e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54958f5e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54958f5e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54958f5e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54958f5e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54958f5e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54958f5e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4958f5ec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4958f5ec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54d2294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54d2294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54d22947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54d22947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54d22947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54d22947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54d229478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54d22947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54c7ec3ea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54c7ec3ea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Char char="●"/>
            </a:pPr>
            <a:r>
              <a:rPr lang="en" sz="900">
                <a:solidFill>
                  <a:schemeClr val="dk1"/>
                </a:solidFill>
              </a:rPr>
              <a:t>How do we effectively test these outcomes?</a:t>
            </a:r>
            <a:endParaRPr sz="900">
              <a:solidFill>
                <a:schemeClr val="dk1"/>
              </a:solidFill>
            </a:endParaRPr>
          </a:p>
          <a:p>
            <a:pPr indent="-285750" lvl="1" marL="914400" rtl="0" algn="l">
              <a:lnSpc>
                <a:spcPct val="115000"/>
              </a:lnSpc>
              <a:spcBef>
                <a:spcPts val="0"/>
              </a:spcBef>
              <a:spcAft>
                <a:spcPts val="0"/>
              </a:spcAft>
              <a:buClr>
                <a:srgbClr val="595959"/>
              </a:buClr>
              <a:buSzPts val="900"/>
              <a:buChar char="○"/>
            </a:pPr>
            <a:r>
              <a:rPr lang="en" sz="900">
                <a:solidFill>
                  <a:schemeClr val="dk1"/>
                </a:solidFill>
              </a:rPr>
              <a:t>Misinformation depends on knowledge and context. Evidence search/fact check is required for unfamiliar topics.</a:t>
            </a:r>
            <a:endParaRPr sz="900">
              <a:solidFill>
                <a:schemeClr val="dk1"/>
              </a:solidFill>
            </a:endParaRPr>
          </a:p>
          <a:p>
            <a:pPr indent="-285750" lvl="1" marL="914400" rtl="0" algn="l">
              <a:lnSpc>
                <a:spcPct val="115000"/>
              </a:lnSpc>
              <a:spcBef>
                <a:spcPts val="0"/>
              </a:spcBef>
              <a:spcAft>
                <a:spcPts val="0"/>
              </a:spcAft>
              <a:buClr>
                <a:srgbClr val="595959"/>
              </a:buClr>
              <a:buSzPts val="900"/>
              <a:buChar char="○"/>
            </a:pPr>
            <a:r>
              <a:rPr lang="en" sz="900">
                <a:solidFill>
                  <a:schemeClr val="dk1"/>
                </a:solidFill>
              </a:rPr>
              <a:t>Truths are difficult to recognize since they can be written with emotions/misinfo tactics. Examples</a:t>
            </a:r>
            <a:endParaRPr sz="900">
              <a:solidFill>
                <a:schemeClr val="dk1"/>
              </a:solidFill>
            </a:endParaRPr>
          </a:p>
          <a:p>
            <a:pPr indent="-285750" lvl="1" marL="914400" rtl="0" algn="l">
              <a:lnSpc>
                <a:spcPct val="115000"/>
              </a:lnSpc>
              <a:spcBef>
                <a:spcPts val="0"/>
              </a:spcBef>
              <a:spcAft>
                <a:spcPts val="0"/>
              </a:spcAft>
              <a:buClr>
                <a:srgbClr val="595959"/>
              </a:buClr>
              <a:buSzPts val="900"/>
              <a:buChar char="○"/>
            </a:pPr>
            <a:r>
              <a:rPr lang="en" sz="900">
                <a:solidFill>
                  <a:schemeClr val="dk1"/>
                </a:solidFill>
              </a:rPr>
              <a:t>How do we balance between difficult, unfamiliar truths vs easy, well recognized misinfo?</a:t>
            </a:r>
            <a:endParaRPr sz="900">
              <a:solidFill>
                <a:schemeClr val="dk1"/>
              </a:solidFill>
            </a:endParaRPr>
          </a:p>
          <a:p>
            <a:pPr indent="-342900" lvl="0" marL="457200" rtl="0" algn="l">
              <a:lnSpc>
                <a:spcPct val="115000"/>
              </a:lnSpc>
              <a:spcBef>
                <a:spcPts val="0"/>
              </a:spcBef>
              <a:spcAft>
                <a:spcPts val="0"/>
              </a:spcAft>
              <a:buClr>
                <a:srgbClr val="595959"/>
              </a:buClr>
              <a:buSzPts val="1800"/>
              <a:buChar char="●"/>
            </a:pPr>
            <a:r>
              <a:rPr lang="en" sz="1400">
                <a:solidFill>
                  <a:schemeClr val="dk1"/>
                </a:solidFill>
              </a:rPr>
              <a:t>What topics / pieces of news are most important?</a:t>
            </a:r>
            <a:endParaRPr sz="1400">
              <a:solidFill>
                <a:schemeClr val="dk1"/>
              </a:solidFill>
            </a:endParaRPr>
          </a:p>
          <a:p>
            <a:pPr indent="-317500" lvl="1" marL="914400" rtl="0" algn="l">
              <a:lnSpc>
                <a:spcPct val="115000"/>
              </a:lnSpc>
              <a:spcBef>
                <a:spcPts val="0"/>
              </a:spcBef>
              <a:spcAft>
                <a:spcPts val="0"/>
              </a:spcAft>
              <a:buClr>
                <a:srgbClr val="595959"/>
              </a:buClr>
              <a:buSzPts val="1400"/>
              <a:buChar char="○"/>
            </a:pPr>
            <a:r>
              <a:rPr lang="en" sz="1400">
                <a:solidFill>
                  <a:schemeClr val="dk1"/>
                </a:solidFill>
              </a:rPr>
              <a:t>Any particular topic, e.g. vaccines, COVID</a:t>
            </a:r>
            <a:endParaRPr sz="1400">
              <a:solidFill>
                <a:schemeClr val="dk1"/>
              </a:solidFill>
            </a:endParaRPr>
          </a:p>
          <a:p>
            <a:pPr indent="-317500" lvl="1" marL="914400" rtl="0" algn="l">
              <a:lnSpc>
                <a:spcPct val="115000"/>
              </a:lnSpc>
              <a:spcBef>
                <a:spcPts val="0"/>
              </a:spcBef>
              <a:spcAft>
                <a:spcPts val="0"/>
              </a:spcAft>
              <a:buClr>
                <a:srgbClr val="595959"/>
              </a:buClr>
              <a:buSzPts val="1400"/>
              <a:buChar char="○"/>
            </a:pPr>
            <a:r>
              <a:rPr lang="en" sz="1400">
                <a:solidFill>
                  <a:schemeClr val="dk1"/>
                </a:solidFill>
              </a:rPr>
              <a:t>Additional examples</a:t>
            </a:r>
            <a:endParaRPr sz="1400">
              <a:solidFill>
                <a:schemeClr val="dk1"/>
              </a:solidFill>
            </a:endParaRPr>
          </a:p>
          <a:p>
            <a:pPr indent="-317500" lvl="1" marL="914400" rtl="0" algn="l">
              <a:lnSpc>
                <a:spcPct val="115000"/>
              </a:lnSpc>
              <a:spcBef>
                <a:spcPts val="0"/>
              </a:spcBef>
              <a:spcAft>
                <a:spcPts val="0"/>
              </a:spcAft>
              <a:buClr>
                <a:srgbClr val="595959"/>
              </a:buClr>
              <a:buSzPts val="1400"/>
              <a:buChar char="○"/>
            </a:pPr>
            <a:r>
              <a:rPr lang="en" sz="1400">
                <a:solidFill>
                  <a:schemeClr val="dk1"/>
                </a:solidFill>
              </a:rPr>
              <a:t>What tactics to inoculate against?</a:t>
            </a:r>
            <a:endParaRPr sz="9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54d22947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54d22947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5</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54d22947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54d22947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8</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54d22947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54d22947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7,9</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54c7ec3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54c7ec3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54c7ec3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54c7ec3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54c7ec3e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54c7ec3e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54c7ec3e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54c7ec3e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54c7ec3e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54c7ec3e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54c7ec3e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54c7ec3e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54c7ec3e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254c7ec3e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54c7ec3ea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54c7ec3ea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54c7ec3e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54c7ec3e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4c7ec3e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54c7ec3e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54c7ec3e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54c7ec3e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54c7ec3e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54c7ec3e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54958f5e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54958f5e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54958f5e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54958f5e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5331452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5331452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5331452c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5331452c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5331452c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5331452c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tatement">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1051200" y="857250"/>
            <a:ext cx="7041600" cy="324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3"/>
          <p:cNvSpPr txBox="1"/>
          <p:nvPr>
            <p:ph idx="1" type="body"/>
          </p:nvPr>
        </p:nvSpPr>
        <p:spPr>
          <a:xfrm>
            <a:off x="161181" y="148125"/>
            <a:ext cx="3726300" cy="431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 name="Google Shape;53;p13"/>
          <p:cNvSpPr txBox="1"/>
          <p:nvPr>
            <p:ph idx="2" type="body"/>
          </p:nvPr>
        </p:nvSpPr>
        <p:spPr>
          <a:xfrm>
            <a:off x="161181" y="376725"/>
            <a:ext cx="3726300" cy="431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FF4F42"/>
              </a:buClr>
              <a:buSzPts val="1400"/>
              <a:buChar char="●"/>
              <a:defRPr sz="1400">
                <a:solidFill>
                  <a:srgbClr val="FF4F42"/>
                </a:solidFill>
              </a:defRPr>
            </a:lvl1pPr>
            <a:lvl2pPr indent="-304800" lvl="1" marL="914400" rtl="0">
              <a:spcBef>
                <a:spcPts val="0"/>
              </a:spcBef>
              <a:spcAft>
                <a:spcPts val="0"/>
              </a:spcAft>
              <a:buClr>
                <a:srgbClr val="FF4F42"/>
              </a:buClr>
              <a:buSzPts val="1200"/>
              <a:buChar char="○"/>
              <a:defRPr sz="1200">
                <a:solidFill>
                  <a:srgbClr val="FF4F42"/>
                </a:solidFill>
              </a:defRPr>
            </a:lvl2pPr>
            <a:lvl3pPr indent="-304800" lvl="2" marL="1371600" rtl="0">
              <a:spcBef>
                <a:spcPts val="0"/>
              </a:spcBef>
              <a:spcAft>
                <a:spcPts val="0"/>
              </a:spcAft>
              <a:buClr>
                <a:srgbClr val="FF4F42"/>
              </a:buClr>
              <a:buSzPts val="1200"/>
              <a:buChar char="■"/>
              <a:defRPr sz="1200">
                <a:solidFill>
                  <a:srgbClr val="FF4F42"/>
                </a:solidFill>
              </a:defRPr>
            </a:lvl3pPr>
            <a:lvl4pPr indent="-304800" lvl="3" marL="1828800" rtl="0">
              <a:spcBef>
                <a:spcPts val="0"/>
              </a:spcBef>
              <a:spcAft>
                <a:spcPts val="0"/>
              </a:spcAft>
              <a:buClr>
                <a:srgbClr val="FF4F42"/>
              </a:buClr>
              <a:buSzPts val="1200"/>
              <a:buChar char="●"/>
              <a:defRPr sz="1200">
                <a:solidFill>
                  <a:srgbClr val="FF4F42"/>
                </a:solidFill>
              </a:defRPr>
            </a:lvl4pPr>
            <a:lvl5pPr indent="-304800" lvl="4" marL="2286000" rtl="0">
              <a:spcBef>
                <a:spcPts val="0"/>
              </a:spcBef>
              <a:spcAft>
                <a:spcPts val="0"/>
              </a:spcAft>
              <a:buClr>
                <a:srgbClr val="FF4F42"/>
              </a:buClr>
              <a:buSzPts val="1200"/>
              <a:buChar char="○"/>
              <a:defRPr sz="1200">
                <a:solidFill>
                  <a:srgbClr val="FF4F42"/>
                </a:solidFill>
              </a:defRPr>
            </a:lvl5pPr>
            <a:lvl6pPr indent="-304800" lvl="5" marL="2743200" rtl="0">
              <a:spcBef>
                <a:spcPts val="0"/>
              </a:spcBef>
              <a:spcAft>
                <a:spcPts val="0"/>
              </a:spcAft>
              <a:buClr>
                <a:srgbClr val="FF4F42"/>
              </a:buClr>
              <a:buSzPts val="1200"/>
              <a:buChar char="■"/>
              <a:defRPr sz="1200">
                <a:solidFill>
                  <a:srgbClr val="FF4F42"/>
                </a:solidFill>
              </a:defRPr>
            </a:lvl6pPr>
            <a:lvl7pPr indent="-304800" lvl="6" marL="3200400" rtl="0">
              <a:spcBef>
                <a:spcPts val="0"/>
              </a:spcBef>
              <a:spcAft>
                <a:spcPts val="0"/>
              </a:spcAft>
              <a:buClr>
                <a:srgbClr val="FF4F42"/>
              </a:buClr>
              <a:buSzPts val="1200"/>
              <a:buChar char="●"/>
              <a:defRPr sz="1200">
                <a:solidFill>
                  <a:srgbClr val="FF4F42"/>
                </a:solidFill>
              </a:defRPr>
            </a:lvl7pPr>
            <a:lvl8pPr indent="-304800" lvl="7" marL="3657600" rtl="0">
              <a:spcBef>
                <a:spcPts val="0"/>
              </a:spcBef>
              <a:spcAft>
                <a:spcPts val="0"/>
              </a:spcAft>
              <a:buClr>
                <a:srgbClr val="FF4F42"/>
              </a:buClr>
              <a:buSzPts val="1200"/>
              <a:buChar char="○"/>
              <a:defRPr sz="1200">
                <a:solidFill>
                  <a:srgbClr val="FF4F42"/>
                </a:solidFill>
              </a:defRPr>
            </a:lvl8pPr>
            <a:lvl9pPr indent="-304800" lvl="8" marL="4114800" rtl="0">
              <a:spcBef>
                <a:spcPts val="0"/>
              </a:spcBef>
              <a:spcAft>
                <a:spcPts val="0"/>
              </a:spcAft>
              <a:buClr>
                <a:srgbClr val="FF4F42"/>
              </a:buClr>
              <a:buSzPts val="1200"/>
              <a:buChar char="■"/>
              <a:defRPr sz="1200">
                <a:solidFill>
                  <a:srgbClr val="FF4F42"/>
                </a:solidFill>
              </a:defRPr>
            </a:lvl9pPr>
          </a:lstStyle>
          <a:p/>
        </p:txBody>
      </p:sp>
      <p:pic>
        <p:nvPicPr>
          <p:cNvPr id="54" name="Google Shape;54;p13"/>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APTION_ONLY_1">
    <p:spTree>
      <p:nvGrpSpPr>
        <p:cNvPr id="56" name="Shape 56"/>
        <p:cNvGrpSpPr/>
        <p:nvPr/>
      </p:nvGrpSpPr>
      <p:grpSpPr>
        <a:xfrm>
          <a:off x="0" y="0"/>
          <a:ext cx="0" cy="0"/>
          <a:chOff x="0" y="0"/>
          <a:chExt cx="0" cy="0"/>
        </a:xfrm>
      </p:grpSpPr>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4"/>
          <p:cNvPicPr preferRelativeResize="0"/>
          <p:nvPr/>
        </p:nvPicPr>
        <p:blipFill rotWithShape="1">
          <a:blip r:embed="rId2">
            <a:alphaModFix/>
          </a:blip>
          <a:srcRect b="0" l="0" r="0" t="0"/>
          <a:stretch/>
        </p:blipFill>
        <p:spPr>
          <a:xfrm>
            <a:off x="161185" y="4729563"/>
            <a:ext cx="260925" cy="260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slide" Target="/ppt/slides/slide28.xml"/><Relationship Id="rId4" Type="http://schemas.openxmlformats.org/officeDocument/2006/relationships/slide" Target="/ppt/slides/slide29.xml"/><Relationship Id="rId5" Type="http://schemas.openxmlformats.org/officeDocument/2006/relationships/slide" Target="/ppt/slides/slide30.xml"/><Relationship Id="rId6" Type="http://schemas.openxmlformats.org/officeDocument/2006/relationships/slide" Target="/ppt/slides/slide31.xml"/><Relationship Id="rId7" Type="http://schemas.openxmlformats.org/officeDocument/2006/relationships/slide" Target="/ppt/slides/slide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slide" Target="/ppt/slides/slide19.xml"/><Relationship Id="rId4" Type="http://schemas.openxmlformats.org/officeDocument/2006/relationships/slide" Target="/ppt/slides/slide21.xml"/><Relationship Id="rId5" Type="http://schemas.openxmlformats.org/officeDocument/2006/relationships/slide" Target="/ppt/slides/slide26.xml"/><Relationship Id="rId6" Type="http://schemas.openxmlformats.org/officeDocument/2006/relationships/slide" Target="/ppt/slides/slide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slide" Target="/ppt/slides/slide17.xml"/><Relationship Id="rId4" Type="http://schemas.openxmlformats.org/officeDocument/2006/relationships/slide" Target="/ppt/slides/slide16.xml"/><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slide" Target="/ppt/slides/slide17.xml"/><Relationship Id="rId5" Type="http://schemas.openxmlformats.org/officeDocument/2006/relationships/slide" Target="/ppt/slid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slide" Target="/ppt/slid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slide" Target="/ppt/slid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slide" Target="/ppt/slid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slide" Target="/ppt/slid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slide" Target="/ppt/slid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slide" Target="/ppt/slid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slide" Target="/ppt/slides/slide9.xml"/><Relationship Id="rId5" Type="http://schemas.openxmlformats.org/officeDocument/2006/relationships/slide" Target="/ppt/slid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slide" Target="/ppt/slides/slide9.xml"/><Relationship Id="rId5" Type="http://schemas.openxmlformats.org/officeDocument/2006/relationships/slide" Target="/ppt/slid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slide" Target="/ppt/slid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slide" Target="/ppt/slid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36.xml"/><Relationship Id="rId4" Type="http://schemas.openxmlformats.org/officeDocument/2006/relationships/slide" Target="/ppt/slides/slide38.xml"/><Relationship Id="rId5" Type="http://schemas.openxmlformats.org/officeDocument/2006/relationships/slide" Target="/ppt/slides/slide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slide" Target="/ppt/slid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slide" Target="/ppt/slid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slide" Target="/ppt/slid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slide" Target="/ppt/slid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36.jpg"/><Relationship Id="rId7" Type="http://schemas.openxmlformats.org/officeDocument/2006/relationships/image" Target="../media/image28.png"/><Relationship Id="rId8" Type="http://schemas.openxmlformats.org/officeDocument/2006/relationships/slide" Target="/ppt/slid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34.jpg"/><Relationship Id="rId5" Type="http://schemas.openxmlformats.org/officeDocument/2006/relationships/image" Target="../media/image25.jpg"/><Relationship Id="rId6" Type="http://schemas.openxmlformats.org/officeDocument/2006/relationships/image" Target="../media/image37.jpg"/><Relationship Id="rId7" Type="http://schemas.openxmlformats.org/officeDocument/2006/relationships/slide" Target="/ppt/slides/slide3.xml"/></Relationships>
</file>

<file path=ppt/slides/_rels/slide36.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39.png"/><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6.jpg"/><Relationship Id="rId9" Type="http://schemas.openxmlformats.org/officeDocument/2006/relationships/image" Target="../media/image30.pn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19.png"/><Relationship Id="rId8"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slide" Target="/ppt/slid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32.jpg"/><Relationship Id="rId9" Type="http://schemas.openxmlformats.org/officeDocument/2006/relationships/slide" Target="/ppt/slides/slide3.xml"/><Relationship Id="rId5" Type="http://schemas.openxmlformats.org/officeDocument/2006/relationships/image" Target="../media/image26.jpg"/><Relationship Id="rId6" Type="http://schemas.openxmlformats.org/officeDocument/2006/relationships/image" Target="../media/image40.jpg"/><Relationship Id="rId7" Type="http://schemas.openxmlformats.org/officeDocument/2006/relationships/image" Target="../media/image29.jpg"/><Relationship Id="rId8" Type="http://schemas.openxmlformats.org/officeDocument/2006/relationships/image" Target="../media/image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31.jpg"/><Relationship Id="rId5" Type="http://schemas.openxmlformats.org/officeDocument/2006/relationships/slide" Target="/ppt/slid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slide" Target="/ppt/slid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8.png"/><Relationship Id="rId6" Type="http://schemas.openxmlformats.org/officeDocument/2006/relationships/image" Target="../media/image23.png"/><Relationship Id="rId7" Type="http://schemas.openxmlformats.org/officeDocument/2006/relationships/image" Target="../media/image41.png"/><Relationship Id="rId8" Type="http://schemas.openxmlformats.org/officeDocument/2006/relationships/slide" Target="/ppt/slides/slide17.xml"/></Relationships>
</file>

<file path=ppt/slides/_rels/slide42.xml.rels><?xml version="1.0" encoding="UTF-8" standalone="yes"?><Relationships xmlns="http://schemas.openxmlformats.org/package/2006/relationships"><Relationship Id="rId10" Type="http://schemas.openxmlformats.org/officeDocument/2006/relationships/slide" Target="/ppt/slides/slide17.xml"/><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8.png"/><Relationship Id="rId4" Type="http://schemas.openxmlformats.org/officeDocument/2006/relationships/image" Target="../media/image26.jpg"/><Relationship Id="rId9" Type="http://schemas.openxmlformats.org/officeDocument/2006/relationships/image" Target="../media/image47.png"/><Relationship Id="rId5" Type="http://schemas.openxmlformats.org/officeDocument/2006/relationships/image" Target="../media/image45.jpg"/><Relationship Id="rId6" Type="http://schemas.openxmlformats.org/officeDocument/2006/relationships/image" Target="../media/image48.png"/><Relationship Id="rId7" Type="http://schemas.openxmlformats.org/officeDocument/2006/relationships/image" Target="../media/image43.jpg"/><Relationship Id="rId8"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26.jpg"/><Relationship Id="rId9" Type="http://schemas.openxmlformats.org/officeDocument/2006/relationships/slide" Target="/ppt/slides/slide17.xml"/><Relationship Id="rId5" Type="http://schemas.openxmlformats.org/officeDocument/2006/relationships/image" Target="../media/image45.jpg"/><Relationship Id="rId6" Type="http://schemas.openxmlformats.org/officeDocument/2006/relationships/image" Target="../media/image42.png"/><Relationship Id="rId7" Type="http://schemas.openxmlformats.org/officeDocument/2006/relationships/image" Target="../media/image44.jpg"/><Relationship Id="rId8"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slide" Target="/ppt/slides/slide2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Experiment Design Considerations</a:t>
            </a:r>
            <a:endParaRPr/>
          </a:p>
        </p:txBody>
      </p:sp>
      <p:sp>
        <p:nvSpPr>
          <p:cNvPr id="64" name="Google Shape;64;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Meeting with First Draft on 04.21.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Scale of Propensity to share misinformation </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For each question, participants were asked how likely they are to share the post on social media. </a:t>
            </a:r>
            <a:endParaRPr/>
          </a:p>
          <a:p>
            <a:pPr indent="-342900" lvl="0" marL="457200" rtl="0" algn="l">
              <a:spcBef>
                <a:spcPts val="0"/>
              </a:spcBef>
              <a:spcAft>
                <a:spcPts val="0"/>
              </a:spcAft>
              <a:buSzPts val="1800"/>
              <a:buAutoNum type="arabicPeriod"/>
            </a:pPr>
            <a:r>
              <a:rPr lang="en"/>
              <a:t>The participants had 5 categories to choose from (increasing linearly by likeliness to share)</a:t>
            </a:r>
            <a:endParaRPr/>
          </a:p>
          <a:p>
            <a:pPr indent="-342900" lvl="0" marL="457200" rtl="0" algn="l">
              <a:spcBef>
                <a:spcPts val="0"/>
              </a:spcBef>
              <a:spcAft>
                <a:spcPts val="0"/>
              </a:spcAft>
              <a:buSzPts val="1800"/>
              <a:buAutoNum type="arabicPeriod"/>
            </a:pPr>
            <a:r>
              <a:rPr lang="en"/>
              <a:t>The reported outcome measures the average tendency to share for the misinformation questions.</a:t>
            </a:r>
            <a:endParaRPr/>
          </a:p>
          <a:p>
            <a:pPr indent="-342900" lvl="0" marL="457200" rtl="0" algn="l">
              <a:spcBef>
                <a:spcPts val="0"/>
              </a:spcBef>
              <a:spcAft>
                <a:spcPts val="0"/>
              </a:spcAft>
              <a:buSzPts val="1800"/>
              <a:buAutoNum type="arabicPeriod"/>
            </a:pPr>
            <a:r>
              <a:rPr lang="en"/>
              <a:t>The minimum score is 1 (if the participant chooses to share for sure all the misinformation posts).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1390775" y="207400"/>
            <a:ext cx="646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Accuracy Score across tactics</a:t>
            </a:r>
            <a:endParaRPr/>
          </a:p>
        </p:txBody>
      </p:sp>
      <p:sp>
        <p:nvSpPr>
          <p:cNvPr id="138" name="Google Shape;138;p25"/>
          <p:cNvSpPr txBox="1"/>
          <p:nvPr>
            <p:ph idx="1" type="body"/>
          </p:nvPr>
        </p:nvSpPr>
        <p:spPr>
          <a:xfrm>
            <a:off x="417875" y="780100"/>
            <a:ext cx="8414400" cy="340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Accuracy scores for each type of misinformation tactic used in the survey.</a:t>
            </a:r>
            <a:endParaRPr/>
          </a:p>
          <a:p>
            <a:pPr indent="0" lvl="0" marL="0" rtl="0" algn="l">
              <a:spcBef>
                <a:spcPts val="1200"/>
              </a:spcBef>
              <a:spcAft>
                <a:spcPts val="1200"/>
              </a:spcAft>
              <a:buNone/>
            </a:pPr>
            <a:r>
              <a:rPr lang="en"/>
              <a:t>Questions were classified according to the type of misinformation, and the score for that question shows the performance in response to that type of tactic.</a:t>
            </a:r>
            <a:endParaRPr/>
          </a:p>
        </p:txBody>
      </p:sp>
      <p:graphicFrame>
        <p:nvGraphicFramePr>
          <p:cNvPr id="139" name="Google Shape;139;p25"/>
          <p:cNvGraphicFramePr/>
          <p:nvPr/>
        </p:nvGraphicFramePr>
        <p:xfrm>
          <a:off x="952500" y="2230970"/>
          <a:ext cx="3000000" cy="3000000"/>
        </p:xfrm>
        <a:graphic>
          <a:graphicData uri="http://schemas.openxmlformats.org/drawingml/2006/table">
            <a:tbl>
              <a:tblPr>
                <a:noFill/>
                <a:tableStyleId>{36D6C1C3-6ED4-4B95-B178-66A2E45A990B}</a:tableStyleId>
              </a:tblPr>
              <a:tblGrid>
                <a:gridCol w="3619500"/>
                <a:gridCol w="3619500"/>
              </a:tblGrid>
              <a:tr h="343625">
                <a:tc>
                  <a:txBody>
                    <a:bodyPr/>
                    <a:lstStyle/>
                    <a:p>
                      <a:pPr indent="0" lvl="0" marL="0" rtl="0" algn="l">
                        <a:spcBef>
                          <a:spcPts val="0"/>
                        </a:spcBef>
                        <a:spcAft>
                          <a:spcPts val="0"/>
                        </a:spcAft>
                        <a:buNone/>
                      </a:pPr>
                      <a:r>
                        <a:rPr b="1" lang="en"/>
                        <a:t>Tactic</a:t>
                      </a:r>
                      <a:endParaRPr b="1"/>
                    </a:p>
                  </a:txBody>
                  <a:tcPr marT="91425" marB="91425" marR="91425" marL="91425"/>
                </a:tc>
                <a:tc>
                  <a:txBody>
                    <a:bodyPr/>
                    <a:lstStyle/>
                    <a:p>
                      <a:pPr indent="0" lvl="0" marL="0" rtl="0" algn="l">
                        <a:spcBef>
                          <a:spcPts val="0"/>
                        </a:spcBef>
                        <a:spcAft>
                          <a:spcPts val="0"/>
                        </a:spcAft>
                        <a:buNone/>
                      </a:pPr>
                      <a:r>
                        <a:rPr b="1" lang="en"/>
                        <a:t>Significant Treatment (0.10 significance)</a:t>
                      </a:r>
                      <a:endParaRPr b="1"/>
                    </a:p>
                  </a:txBody>
                  <a:tcPr marT="91425" marB="91425" marR="91425" marL="91425"/>
                </a:tc>
              </a:tr>
              <a:tr h="343625">
                <a:tc>
                  <a:txBody>
                    <a:bodyPr/>
                    <a:lstStyle/>
                    <a:p>
                      <a:pPr indent="0" lvl="0" marL="0" rtl="0" algn="l">
                        <a:spcBef>
                          <a:spcPts val="0"/>
                        </a:spcBef>
                        <a:spcAft>
                          <a:spcPts val="0"/>
                        </a:spcAft>
                        <a:buNone/>
                      </a:pPr>
                      <a:r>
                        <a:rPr lang="en" u="sng">
                          <a:solidFill>
                            <a:schemeClr val="hlink"/>
                          </a:solidFill>
                          <a:hlinkClick action="ppaction://hlinksldjump" r:id="rId3"/>
                        </a:rPr>
                        <a:t>Imposter content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3625">
                <a:tc>
                  <a:txBody>
                    <a:bodyPr/>
                    <a:lstStyle/>
                    <a:p>
                      <a:pPr indent="0" lvl="0" marL="0" rtl="0" algn="l">
                        <a:spcBef>
                          <a:spcPts val="0"/>
                        </a:spcBef>
                        <a:spcAft>
                          <a:spcPts val="0"/>
                        </a:spcAft>
                        <a:buNone/>
                      </a:pPr>
                      <a:r>
                        <a:rPr lang="en" u="sng">
                          <a:solidFill>
                            <a:schemeClr val="hlink"/>
                          </a:solidFill>
                          <a:hlinkClick action="ppaction://hlinksldjump" r:id="rId4"/>
                        </a:rPr>
                        <a:t>Strong emotions</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Tactics, Combined Quiz</a:t>
                      </a:r>
                      <a:endParaRPr/>
                    </a:p>
                  </a:txBody>
                  <a:tcPr marT="91425" marB="91425" marR="91425" marL="91425"/>
                </a:tc>
              </a:tr>
              <a:tr h="343625">
                <a:tc>
                  <a:txBody>
                    <a:bodyPr/>
                    <a:lstStyle/>
                    <a:p>
                      <a:pPr indent="0" lvl="0" marL="0" rtl="0" algn="l">
                        <a:spcBef>
                          <a:spcPts val="0"/>
                        </a:spcBef>
                        <a:spcAft>
                          <a:spcPts val="0"/>
                        </a:spcAft>
                        <a:buNone/>
                      </a:pPr>
                      <a:r>
                        <a:rPr lang="en" u="sng">
                          <a:solidFill>
                            <a:schemeClr val="hlink"/>
                          </a:solidFill>
                          <a:hlinkClick action="ppaction://hlinksldjump" r:id="rId5"/>
                        </a:rPr>
                        <a:t>False expert</a:t>
                      </a:r>
                      <a:endParaRPr/>
                    </a:p>
                  </a:txBody>
                  <a:tcPr marT="91425" marB="91425" marR="91425" marL="91425"/>
                </a:tc>
                <a:tc>
                  <a:txBody>
                    <a:bodyPr/>
                    <a:lstStyle/>
                    <a:p>
                      <a:pPr indent="0" lvl="0" marL="0" rtl="0" algn="l">
                        <a:spcBef>
                          <a:spcPts val="0"/>
                        </a:spcBef>
                        <a:spcAft>
                          <a:spcPts val="0"/>
                        </a:spcAft>
                        <a:buNone/>
                      </a:pPr>
                      <a:r>
                        <a:rPr lang="en"/>
                        <a:t>Tactics</a:t>
                      </a:r>
                      <a:endParaRPr/>
                    </a:p>
                  </a:txBody>
                  <a:tcPr marT="91425" marB="91425" marR="91425" marL="91425"/>
                </a:tc>
              </a:tr>
              <a:tr h="343625">
                <a:tc>
                  <a:txBody>
                    <a:bodyPr/>
                    <a:lstStyle/>
                    <a:p>
                      <a:pPr indent="0" lvl="0" marL="0" rtl="0" algn="l">
                        <a:spcBef>
                          <a:spcPts val="0"/>
                        </a:spcBef>
                        <a:spcAft>
                          <a:spcPts val="0"/>
                        </a:spcAft>
                        <a:buNone/>
                      </a:pPr>
                      <a:r>
                        <a:rPr lang="en" u="sng">
                          <a:solidFill>
                            <a:schemeClr val="hlink"/>
                          </a:solidFill>
                          <a:hlinkClick action="ppaction://hlinksldjump" r:id="rId6"/>
                        </a:rPr>
                        <a:t>Misleading graphics</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Tactics, Combined Quiz, Combined</a:t>
                      </a:r>
                      <a:endParaRPr/>
                    </a:p>
                  </a:txBody>
                  <a:tcPr marT="91425" marB="91425" marR="91425" marL="91425"/>
                </a:tc>
              </a:tr>
              <a:tr h="343625">
                <a:tc>
                  <a:txBody>
                    <a:bodyPr/>
                    <a:lstStyle/>
                    <a:p>
                      <a:pPr indent="0" lvl="0" marL="0" rtl="0" algn="l">
                        <a:spcBef>
                          <a:spcPts val="0"/>
                        </a:spcBef>
                        <a:spcAft>
                          <a:spcPts val="0"/>
                        </a:spcAft>
                        <a:buNone/>
                      </a:pPr>
                      <a:r>
                        <a:rPr lang="en" u="sng">
                          <a:solidFill>
                            <a:schemeClr val="hlink"/>
                          </a:solidFill>
                          <a:hlinkClick action="ppaction://hlinksldjump" r:id="rId7"/>
                        </a:rPr>
                        <a:t>Conspiracy theory</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Tactics, Combined Quiz, Combined</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Treatments - Subgroups</a:t>
            </a:r>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 there a specific subgroup you would like us to focus on?</a:t>
            </a:r>
            <a:endParaRPr/>
          </a:p>
          <a:p>
            <a:pPr indent="-317500" lvl="1" marL="914400" rtl="0" algn="l">
              <a:spcBef>
                <a:spcPts val="0"/>
              </a:spcBef>
              <a:spcAft>
                <a:spcPts val="0"/>
              </a:spcAft>
              <a:buSzPts val="1400"/>
              <a:buChar char="○"/>
            </a:pPr>
            <a:r>
              <a:rPr lang="en"/>
              <a:t>Hypotheses about what might work best for specific subgroups? Or look for heterogeneities based on the data?</a:t>
            </a:r>
            <a:endParaRPr/>
          </a:p>
          <a:p>
            <a:pPr indent="-317500" lvl="1" marL="914400" rtl="0" algn="l">
              <a:spcBef>
                <a:spcPts val="0"/>
              </a:spcBef>
              <a:spcAft>
                <a:spcPts val="0"/>
              </a:spcAft>
              <a:buSzPts val="1400"/>
              <a:buChar char="○"/>
            </a:pPr>
            <a:r>
              <a:rPr lang="en"/>
              <a:t>Most susceptible ones?</a:t>
            </a:r>
            <a:endParaRPr/>
          </a:p>
          <a:p>
            <a:pPr indent="-317500" lvl="1" marL="914400" rtl="0" algn="l">
              <a:spcBef>
                <a:spcPts val="0"/>
              </a:spcBef>
              <a:spcAft>
                <a:spcPts val="0"/>
              </a:spcAft>
              <a:buSzPts val="1400"/>
              <a:buChar char="○"/>
            </a:pPr>
            <a:r>
              <a:rPr lang="en"/>
              <a:t>Any other subgroup considerations?</a:t>
            </a:r>
            <a:endParaRPr/>
          </a:p>
          <a:p>
            <a:pPr indent="-342900" lvl="0" marL="457200" rtl="0" algn="l">
              <a:spcBef>
                <a:spcPts val="0"/>
              </a:spcBef>
              <a:spcAft>
                <a:spcPts val="0"/>
              </a:spcAft>
              <a:buSzPts val="1800"/>
              <a:buChar char="●"/>
            </a:pPr>
            <a:r>
              <a:rPr lang="en"/>
              <a:t>Findings from the pilot (</a:t>
            </a:r>
            <a:r>
              <a:rPr lang="en" u="sng">
                <a:solidFill>
                  <a:schemeClr val="hlink"/>
                </a:solidFill>
                <a:hlinkClick action="ppaction://hlinksldjump" r:id="rId3"/>
              </a:rPr>
              <a:t>graphs</a:t>
            </a:r>
            <a:r>
              <a:rPr lang="en"/>
              <a:t>)</a:t>
            </a:r>
            <a:endParaRPr sz="1400"/>
          </a:p>
          <a:p>
            <a:pPr indent="0" lvl="0" marL="0" rtl="0" algn="l">
              <a:spcBef>
                <a:spcPts val="1200"/>
              </a:spcBef>
              <a:spcAft>
                <a:spcPts val="0"/>
              </a:spcAft>
              <a:buNone/>
            </a:pPr>
            <a:r>
              <a:t/>
            </a:r>
            <a:endParaRPr sz="500"/>
          </a:p>
          <a:p>
            <a:pPr indent="-317500" lvl="0" marL="457200" rtl="0" algn="l">
              <a:spcBef>
                <a:spcPts val="1200"/>
              </a:spcBef>
              <a:spcAft>
                <a:spcPts val="0"/>
              </a:spcAft>
              <a:buSzPts val="1400"/>
              <a:buChar char="●"/>
            </a:pPr>
            <a:r>
              <a:rPr lang="en" sz="1400"/>
              <a:t>Our ideas</a:t>
            </a:r>
            <a:endParaRPr sz="1400"/>
          </a:p>
          <a:p>
            <a:pPr indent="-317500" lvl="1" marL="914400" rtl="0" algn="l">
              <a:spcBef>
                <a:spcPts val="0"/>
              </a:spcBef>
              <a:spcAft>
                <a:spcPts val="0"/>
              </a:spcAft>
              <a:buSzPts val="1400"/>
              <a:buChar char="○"/>
            </a:pPr>
            <a:r>
              <a:rPr lang="en" sz="1100">
                <a:solidFill>
                  <a:schemeClr val="dk1"/>
                </a:solidFill>
              </a:rPr>
              <a:t>Pre-screening not an option. </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Do stratification.</a:t>
            </a:r>
            <a:endParaRPr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Important covariates from pilot</a:t>
            </a:r>
            <a:endParaRPr/>
          </a:p>
        </p:txBody>
      </p:sp>
      <p:sp>
        <p:nvSpPr>
          <p:cNvPr id="151" name="Google Shape;151;p27"/>
          <p:cNvSpPr txBox="1"/>
          <p:nvPr>
            <p:ph idx="1" type="body"/>
          </p:nvPr>
        </p:nvSpPr>
        <p:spPr>
          <a:xfrm>
            <a:off x="311700" y="1932650"/>
            <a:ext cx="4260300" cy="2636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i="1" lang="en"/>
              <a:t>Trust in Fauci</a:t>
            </a:r>
            <a:endParaRPr b="1" i="1"/>
          </a:p>
          <a:p>
            <a:pPr indent="-342900" lvl="0" marL="457200" rtl="0" algn="l">
              <a:spcBef>
                <a:spcPts val="0"/>
              </a:spcBef>
              <a:spcAft>
                <a:spcPts val="0"/>
              </a:spcAft>
              <a:buSzPts val="1800"/>
              <a:buChar char="●"/>
            </a:pPr>
            <a:r>
              <a:rPr b="1" i="1" lang="en"/>
              <a:t>Political Leaning</a:t>
            </a:r>
            <a:endParaRPr b="1" i="1"/>
          </a:p>
          <a:p>
            <a:pPr indent="-342900" lvl="0" marL="457200" rtl="0" algn="l">
              <a:spcBef>
                <a:spcPts val="0"/>
              </a:spcBef>
              <a:spcAft>
                <a:spcPts val="0"/>
              </a:spcAft>
              <a:buSzPts val="1800"/>
              <a:buChar char="●"/>
            </a:pPr>
            <a:r>
              <a:rPr b="1" i="1" lang="en"/>
              <a:t>Trust in scientists</a:t>
            </a:r>
            <a:endParaRPr b="1" i="1"/>
          </a:p>
          <a:p>
            <a:pPr indent="-342900" lvl="0" marL="457200" rtl="0" algn="l">
              <a:spcBef>
                <a:spcPts val="0"/>
              </a:spcBef>
              <a:spcAft>
                <a:spcPts val="0"/>
              </a:spcAft>
              <a:buSzPts val="1800"/>
              <a:buChar char="●"/>
            </a:pPr>
            <a:r>
              <a:rPr b="1" i="1" lang="en"/>
              <a:t>Education</a:t>
            </a:r>
            <a:endParaRPr b="1" i="1"/>
          </a:p>
          <a:p>
            <a:pPr indent="-342900" lvl="0" marL="457200" rtl="0" algn="l">
              <a:spcBef>
                <a:spcPts val="0"/>
              </a:spcBef>
              <a:spcAft>
                <a:spcPts val="0"/>
              </a:spcAft>
              <a:buSzPts val="1800"/>
              <a:buChar char="●"/>
            </a:pPr>
            <a:r>
              <a:rPr b="1" i="1" lang="en"/>
              <a:t>Trust in Donald Trump</a:t>
            </a:r>
            <a:endParaRPr b="1" i="1"/>
          </a:p>
          <a:p>
            <a:pPr indent="-342900" lvl="0" marL="457200" rtl="0" algn="l">
              <a:spcBef>
                <a:spcPts val="0"/>
              </a:spcBef>
              <a:spcAft>
                <a:spcPts val="0"/>
              </a:spcAft>
              <a:buSzPts val="1800"/>
              <a:buChar char="●"/>
            </a:pPr>
            <a:r>
              <a:rPr b="1" i="1" lang="en"/>
              <a:t>Age</a:t>
            </a:r>
            <a:endParaRPr b="1" i="1"/>
          </a:p>
          <a:p>
            <a:pPr indent="-342900" lvl="0" marL="457200" rtl="0" algn="l">
              <a:spcBef>
                <a:spcPts val="0"/>
              </a:spcBef>
              <a:spcAft>
                <a:spcPts val="0"/>
              </a:spcAft>
              <a:buSzPts val="1800"/>
              <a:buChar char="●"/>
            </a:pPr>
            <a:r>
              <a:rPr b="1" i="1" lang="en"/>
              <a:t>Propensity to post on Social Media</a:t>
            </a:r>
            <a:endParaRPr b="1" i="1"/>
          </a:p>
          <a:p>
            <a:pPr indent="-342900" lvl="0" marL="457200" rtl="0" algn="l">
              <a:spcBef>
                <a:spcPts val="0"/>
              </a:spcBef>
              <a:spcAft>
                <a:spcPts val="0"/>
              </a:spcAft>
              <a:buSzPts val="1800"/>
              <a:buChar char="●"/>
            </a:pPr>
            <a:r>
              <a:rPr b="1" i="1" lang="en"/>
              <a:t>Race</a:t>
            </a:r>
            <a:endParaRPr/>
          </a:p>
        </p:txBody>
      </p:sp>
      <p:sp>
        <p:nvSpPr>
          <p:cNvPr id="152" name="Google Shape;152;p27"/>
          <p:cNvSpPr txBox="1"/>
          <p:nvPr>
            <p:ph idx="1" type="body"/>
          </p:nvPr>
        </p:nvSpPr>
        <p:spPr>
          <a:xfrm>
            <a:off x="4572000" y="1932650"/>
            <a:ext cx="4260300" cy="2636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Citizenship</a:t>
            </a:r>
            <a:endParaRPr/>
          </a:p>
          <a:p>
            <a:pPr indent="-342900" lvl="0" marL="457200" rtl="0" algn="l">
              <a:spcBef>
                <a:spcPts val="0"/>
              </a:spcBef>
              <a:spcAft>
                <a:spcPts val="0"/>
              </a:spcAft>
              <a:buSzPts val="1800"/>
              <a:buChar char="●"/>
            </a:pPr>
            <a:r>
              <a:rPr lang="en"/>
              <a:t>Gender</a:t>
            </a:r>
            <a:endParaRPr b="1" i="1"/>
          </a:p>
          <a:p>
            <a:pPr indent="-342900" lvl="0" marL="457200" rtl="0" algn="l">
              <a:spcBef>
                <a:spcPts val="0"/>
              </a:spcBef>
              <a:spcAft>
                <a:spcPts val="0"/>
              </a:spcAft>
              <a:buSzPts val="1800"/>
              <a:buChar char="●"/>
            </a:pPr>
            <a:r>
              <a:rPr lang="en"/>
              <a:t>Sexuality</a:t>
            </a:r>
            <a:endParaRPr b="1" i="1"/>
          </a:p>
          <a:p>
            <a:pPr indent="-342900" lvl="0" marL="457200" rtl="0" algn="l">
              <a:spcBef>
                <a:spcPts val="0"/>
              </a:spcBef>
              <a:spcAft>
                <a:spcPts val="0"/>
              </a:spcAft>
              <a:buSzPts val="1800"/>
              <a:buChar char="●"/>
            </a:pPr>
            <a:r>
              <a:rPr lang="en"/>
              <a:t>Income</a:t>
            </a:r>
            <a:endParaRPr/>
          </a:p>
          <a:p>
            <a:pPr indent="-342900" lvl="0" marL="457200" rtl="0" algn="l">
              <a:spcBef>
                <a:spcPts val="0"/>
              </a:spcBef>
              <a:spcAft>
                <a:spcPts val="0"/>
              </a:spcAft>
              <a:buSzPts val="1800"/>
              <a:buChar char="●"/>
            </a:pPr>
            <a:r>
              <a:rPr lang="en"/>
              <a:t>Religion</a:t>
            </a:r>
            <a:endParaRPr/>
          </a:p>
          <a:p>
            <a:pPr indent="-342900" lvl="0" marL="457200" rtl="0" algn="l">
              <a:spcBef>
                <a:spcPts val="0"/>
              </a:spcBef>
              <a:spcAft>
                <a:spcPts val="0"/>
              </a:spcAft>
              <a:buSzPts val="1800"/>
              <a:buChar char="●"/>
            </a:pPr>
            <a:r>
              <a:rPr lang="en"/>
              <a:t>Trusted News Sources</a:t>
            </a:r>
            <a:endParaRPr/>
          </a:p>
          <a:p>
            <a:pPr indent="-342900" lvl="0" marL="457200" rtl="0" algn="l">
              <a:spcBef>
                <a:spcPts val="0"/>
              </a:spcBef>
              <a:spcAft>
                <a:spcPts val="0"/>
              </a:spcAft>
              <a:buSzPts val="1800"/>
              <a:buChar char="●"/>
            </a:pPr>
            <a:r>
              <a:rPr lang="en"/>
              <a:t>Self-Identified Misinfo Susceptibility</a:t>
            </a:r>
            <a:endParaRPr/>
          </a:p>
          <a:p>
            <a:pPr indent="-342900" lvl="0" marL="457200" rtl="0" algn="l">
              <a:spcBef>
                <a:spcPts val="0"/>
              </a:spcBef>
              <a:spcAft>
                <a:spcPts val="0"/>
              </a:spcAft>
              <a:buSzPts val="1800"/>
              <a:buChar char="●"/>
            </a:pPr>
            <a:r>
              <a:rPr lang="en"/>
              <a:t>COVID and Climate Change views</a:t>
            </a:r>
            <a:endParaRPr/>
          </a:p>
        </p:txBody>
      </p:sp>
      <p:sp>
        <p:nvSpPr>
          <p:cNvPr id="153" name="Google Shape;153;p27"/>
          <p:cNvSpPr txBox="1"/>
          <p:nvPr>
            <p:ph idx="1" type="body"/>
          </p:nvPr>
        </p:nvSpPr>
        <p:spPr>
          <a:xfrm>
            <a:off x="3998225" y="1053250"/>
            <a:ext cx="4833900" cy="5205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SzPts val="1018"/>
              <a:buNone/>
            </a:pPr>
            <a:r>
              <a:rPr b="1" i="1" lang="en" sz="1679">
                <a:solidFill>
                  <a:schemeClr val="dk1"/>
                </a:solidFill>
              </a:rPr>
              <a:t>Bold</a:t>
            </a:r>
            <a:r>
              <a:rPr lang="en" sz="1679"/>
              <a:t> = Showed most promise in pilot analysis</a:t>
            </a:r>
            <a:endParaRPr sz="1679"/>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8"/>
          <p:cNvPicPr preferRelativeResize="0"/>
          <p:nvPr/>
        </p:nvPicPr>
        <p:blipFill>
          <a:blip r:embed="rId3">
            <a:alphaModFix/>
          </a:blip>
          <a:stretch>
            <a:fillRect/>
          </a:stretch>
        </p:blipFill>
        <p:spPr>
          <a:xfrm>
            <a:off x="152400" y="152400"/>
            <a:ext cx="7935908"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9"/>
          <p:cNvPicPr preferRelativeResize="0"/>
          <p:nvPr/>
        </p:nvPicPr>
        <p:blipFill>
          <a:blip r:embed="rId3">
            <a:alphaModFix/>
          </a:blip>
          <a:stretch>
            <a:fillRect/>
          </a:stretch>
        </p:blipFill>
        <p:spPr>
          <a:xfrm>
            <a:off x="569900" y="152400"/>
            <a:ext cx="8004206"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considerations</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would be the minimum useful effect size?</a:t>
            </a:r>
            <a:endParaRPr/>
          </a:p>
          <a:p>
            <a:pPr indent="-317500" lvl="1" marL="914400" rtl="0" algn="l">
              <a:spcBef>
                <a:spcPts val="0"/>
              </a:spcBef>
              <a:spcAft>
                <a:spcPts val="0"/>
              </a:spcAft>
              <a:buSzPts val="1400"/>
              <a:buChar char="○"/>
            </a:pPr>
            <a:r>
              <a:rPr lang="en"/>
              <a:t>E.g. % change in likelihood of posting misinfo or incorrectly identifying</a:t>
            </a:r>
            <a:endParaRPr/>
          </a:p>
          <a:p>
            <a:pPr indent="-317500" lvl="1" marL="914400" rtl="0" algn="l">
              <a:spcBef>
                <a:spcPts val="0"/>
              </a:spcBef>
              <a:spcAft>
                <a:spcPts val="0"/>
              </a:spcAft>
              <a:buSzPts val="1400"/>
              <a:buChar char="○"/>
            </a:pPr>
            <a:r>
              <a:rPr lang="en"/>
              <a:t>If big, we can test more hypotheses</a:t>
            </a:r>
            <a:endParaRPr/>
          </a:p>
          <a:p>
            <a:pPr indent="-342900" lvl="0" marL="457200" rtl="0" algn="l">
              <a:spcBef>
                <a:spcPts val="0"/>
              </a:spcBef>
              <a:spcAft>
                <a:spcPts val="0"/>
              </a:spcAft>
              <a:buSzPts val="1800"/>
              <a:buChar char="●"/>
            </a:pPr>
            <a:r>
              <a:rPr lang="en"/>
              <a:t>Anything else?</a:t>
            </a:r>
            <a:endParaRPr/>
          </a:p>
          <a:p>
            <a:pPr indent="-342900" lvl="0" marL="457200" rtl="0" algn="l">
              <a:spcBef>
                <a:spcPts val="0"/>
              </a:spcBef>
              <a:spcAft>
                <a:spcPts val="0"/>
              </a:spcAft>
              <a:buSzPts val="1800"/>
              <a:buChar char="●"/>
            </a:pPr>
            <a:r>
              <a:rPr lang="en"/>
              <a:t>Next steps</a:t>
            </a:r>
            <a:endParaRPr/>
          </a:p>
          <a:p>
            <a:pPr indent="-317500" lvl="1" marL="914400" rtl="0" algn="l">
              <a:spcBef>
                <a:spcPts val="0"/>
              </a:spcBef>
              <a:spcAft>
                <a:spcPts val="0"/>
              </a:spcAft>
              <a:buSzPts val="1400"/>
              <a:buChar char="○"/>
            </a:pPr>
            <a:r>
              <a:rPr lang="en"/>
              <a:t>Would you like to see our draft design?</a:t>
            </a:r>
            <a:endParaRPr/>
          </a:p>
          <a:p>
            <a:pPr indent="-317500" lvl="1" marL="914400" rtl="0" algn="l">
              <a:spcBef>
                <a:spcPts val="0"/>
              </a:spcBef>
              <a:spcAft>
                <a:spcPts val="0"/>
              </a:spcAft>
              <a:buSzPts val="1400"/>
              <a:buChar char="○"/>
            </a:pPr>
            <a:r>
              <a:rPr lang="en"/>
              <a:t>Can we email you? </a:t>
            </a:r>
            <a:endParaRPr/>
          </a:p>
          <a:p>
            <a:pPr indent="0" lvl="0" marL="0" rtl="0" algn="l">
              <a:spcBef>
                <a:spcPts val="1200"/>
              </a:spcBef>
              <a:spcAft>
                <a:spcPts val="0"/>
              </a:spcAft>
              <a:buNone/>
            </a:pPr>
            <a:r>
              <a:t/>
            </a:r>
            <a:endParaRPr sz="500"/>
          </a:p>
          <a:p>
            <a:pPr indent="-317500" lvl="0" marL="457200" rtl="0" algn="l">
              <a:spcBef>
                <a:spcPts val="1200"/>
              </a:spcBef>
              <a:spcAft>
                <a:spcPts val="0"/>
              </a:spcAft>
              <a:buSzPts val="1400"/>
              <a:buChar char="●"/>
            </a:pPr>
            <a:r>
              <a:rPr lang="en" sz="1400"/>
              <a:t>Our ideas</a:t>
            </a:r>
            <a:endParaRPr sz="1400"/>
          </a:p>
          <a:p>
            <a:pPr indent="-317500" lvl="1" marL="914400" rtl="0" algn="l">
              <a:spcBef>
                <a:spcPts val="0"/>
              </a:spcBef>
              <a:spcAft>
                <a:spcPts val="0"/>
              </a:spcAft>
              <a:buSzPts val="1400"/>
              <a:buChar char="○"/>
            </a:pPr>
            <a:r>
              <a:rPr lang="en" sz="1100">
                <a:solidFill>
                  <a:schemeClr val="dk1"/>
                </a:solidFill>
              </a:rPr>
              <a:t>Constraints: sample size of ~1000, total length of 15 minutes</a:t>
            </a:r>
            <a:endParaRPr/>
          </a:p>
        </p:txBody>
      </p:sp>
      <p:sp>
        <p:nvSpPr>
          <p:cNvPr id="170" name="Google Shape;170;p30"/>
          <p:cNvSpPr txBox="1"/>
          <p:nvPr/>
        </p:nvSpPr>
        <p:spPr>
          <a:xfrm>
            <a:off x="7752300" y="1548000"/>
            <a:ext cx="108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action="ppaction://hlinksldjump" r:id="rId3"/>
              </a:rPr>
              <a:t>Power calc</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Reference Material</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action="ppaction://hlinksldjump" r:id="rId3"/>
              </a:rPr>
              <a:t>Power</a:t>
            </a:r>
            <a:endParaRPr/>
          </a:p>
          <a:p>
            <a:pPr indent="-342900" lvl="0" marL="457200" rtl="0" algn="l">
              <a:spcBef>
                <a:spcPts val="0"/>
              </a:spcBef>
              <a:spcAft>
                <a:spcPts val="0"/>
              </a:spcAft>
              <a:buSzPts val="1800"/>
              <a:buChar char="●"/>
            </a:pPr>
            <a:r>
              <a:rPr lang="en" u="sng">
                <a:solidFill>
                  <a:schemeClr val="hlink"/>
                </a:solidFill>
                <a:hlinkClick action="ppaction://hlinksldjump" r:id="rId4"/>
              </a:rPr>
              <a:t>Pilot content sample</a:t>
            </a:r>
            <a:endParaRPr/>
          </a:p>
          <a:p>
            <a:pPr indent="-342900" lvl="0" marL="457200" rtl="0" algn="l">
              <a:spcBef>
                <a:spcPts val="0"/>
              </a:spcBef>
              <a:spcAft>
                <a:spcPts val="0"/>
              </a:spcAft>
              <a:buSzPts val="1800"/>
              <a:buChar char="●"/>
            </a:pPr>
            <a:r>
              <a:rPr lang="en" u="sng">
                <a:solidFill>
                  <a:schemeClr val="hlink"/>
                </a:solidFill>
                <a:hlinkClick action="ppaction://hlinksldjump" r:id="rId5"/>
              </a:rPr>
              <a:t>Additional graphs</a:t>
            </a:r>
            <a:endParaRPr/>
          </a:p>
          <a:p>
            <a:pPr indent="-342900" lvl="0" marL="457200" rtl="0" algn="l">
              <a:spcBef>
                <a:spcPts val="0"/>
              </a:spcBef>
              <a:spcAft>
                <a:spcPts val="0"/>
              </a:spcAft>
              <a:buSzPts val="1800"/>
              <a:buChar char="●"/>
            </a:pPr>
            <a:r>
              <a:rPr lang="en" u="sng">
                <a:solidFill>
                  <a:schemeClr val="hlink"/>
                </a:solidFill>
                <a:hlinkClick action="ppaction://hlinksldjump" r:id="rId6"/>
              </a:rPr>
              <a:t>Outcome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2" name="Google Shape;18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3" name="Google Shape;183;p32"/>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3"/>
              </a:rPr>
              <a:t>Back</a:t>
            </a:r>
            <a:endParaRPr/>
          </a:p>
        </p:txBody>
      </p:sp>
      <p:sp>
        <p:nvSpPr>
          <p:cNvPr id="184" name="Google Shape;184;p32"/>
          <p:cNvSpPr txBox="1"/>
          <p:nvPr/>
        </p:nvSpPr>
        <p:spPr>
          <a:xfrm>
            <a:off x="0" y="4818900"/>
            <a:ext cx="159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action="ppaction://hlinksldjump" r:id="rId4"/>
              </a:rPr>
              <a:t>Considerations</a:t>
            </a:r>
            <a:endParaRPr sz="1000"/>
          </a:p>
        </p:txBody>
      </p:sp>
      <p:pic>
        <p:nvPicPr>
          <p:cNvPr id="185" name="Google Shape;185;p32"/>
          <p:cNvPicPr preferRelativeResize="0"/>
          <p:nvPr/>
        </p:nvPicPr>
        <p:blipFill>
          <a:blip r:embed="rId5">
            <a:alphaModFix/>
          </a:blip>
          <a:stretch>
            <a:fillRect/>
          </a:stretch>
        </p:blipFill>
        <p:spPr>
          <a:xfrm>
            <a:off x="409630" y="0"/>
            <a:ext cx="832474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3"/>
          <p:cNvPicPr preferRelativeResize="0"/>
          <p:nvPr/>
        </p:nvPicPr>
        <p:blipFill>
          <a:blip r:embed="rId3">
            <a:alphaModFix/>
          </a:blip>
          <a:stretch>
            <a:fillRect/>
          </a:stretch>
        </p:blipFill>
        <p:spPr>
          <a:xfrm>
            <a:off x="404826" y="216725"/>
            <a:ext cx="7983175" cy="4926775"/>
          </a:xfrm>
          <a:prstGeom prst="rect">
            <a:avLst/>
          </a:prstGeom>
          <a:noFill/>
          <a:ln>
            <a:noFill/>
          </a:ln>
        </p:spPr>
      </p:pic>
      <p:sp>
        <p:nvSpPr>
          <p:cNvPr id="193" name="Google Shape;193;p33"/>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4"/>
              </a:rPr>
              <a:t>Back</a:t>
            </a:r>
            <a:endParaRPr/>
          </a:p>
        </p:txBody>
      </p:sp>
      <p:sp>
        <p:nvSpPr>
          <p:cNvPr id="194" name="Google Shape;194;p33"/>
          <p:cNvSpPr txBox="1"/>
          <p:nvPr/>
        </p:nvSpPr>
        <p:spPr>
          <a:xfrm>
            <a:off x="0" y="4818900"/>
            <a:ext cx="159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action="ppaction://hlinksldjump" r:id="rId5"/>
              </a:rPr>
              <a:t>Considerations</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for the meeting</a:t>
            </a:r>
            <a:endParaRPr/>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What </a:t>
            </a:r>
            <a:r>
              <a:rPr b="1" lang="en"/>
              <a:t>outcomes </a:t>
            </a:r>
            <a:r>
              <a:rPr lang="en"/>
              <a:t>are important to First Draft? </a:t>
            </a:r>
            <a:endParaRPr/>
          </a:p>
          <a:p>
            <a:pPr indent="-317500" lvl="1" marL="914400" rtl="0" algn="l">
              <a:spcBef>
                <a:spcPts val="0"/>
              </a:spcBef>
              <a:spcAft>
                <a:spcPts val="0"/>
              </a:spcAft>
              <a:buSzPts val="1400"/>
              <a:buAutoNum type="alphaLcPeriod"/>
            </a:pPr>
            <a:r>
              <a:rPr lang="en"/>
              <a:t>Are there specific outcome questions or knowledge that are high priority?</a:t>
            </a:r>
            <a:endParaRPr/>
          </a:p>
          <a:p>
            <a:pPr indent="-342900" lvl="0" marL="457200" rtl="0" algn="l">
              <a:spcBef>
                <a:spcPts val="0"/>
              </a:spcBef>
              <a:spcAft>
                <a:spcPts val="0"/>
              </a:spcAft>
              <a:buSzPts val="1800"/>
              <a:buAutoNum type="arabicPeriod"/>
            </a:pPr>
            <a:r>
              <a:rPr lang="en"/>
              <a:t>What specific concepts (</a:t>
            </a:r>
            <a:r>
              <a:rPr b="1" lang="en"/>
              <a:t>messaging elements</a:t>
            </a:r>
            <a:r>
              <a:rPr lang="en"/>
              <a:t>) </a:t>
            </a:r>
            <a:r>
              <a:rPr lang="en"/>
              <a:t>from the courses should we prioritize for the mini course?</a:t>
            </a:r>
            <a:endParaRPr/>
          </a:p>
          <a:p>
            <a:pPr indent="-342900" lvl="0" marL="457200" rtl="0" algn="l">
              <a:spcBef>
                <a:spcPts val="0"/>
              </a:spcBef>
              <a:spcAft>
                <a:spcPts val="0"/>
              </a:spcAft>
              <a:buSzPts val="1800"/>
              <a:buAutoNum type="arabicPeriod"/>
            </a:pPr>
            <a:r>
              <a:rPr lang="en"/>
              <a:t>How do we improve on the </a:t>
            </a:r>
            <a:r>
              <a:rPr b="1" lang="en"/>
              <a:t>delivery </a:t>
            </a:r>
            <a:r>
              <a:rPr lang="en"/>
              <a:t>of the course? </a:t>
            </a:r>
            <a:endParaRPr/>
          </a:p>
          <a:p>
            <a:pPr indent="-317500" lvl="1" marL="914400" rtl="0" algn="l">
              <a:spcBef>
                <a:spcPts val="0"/>
              </a:spcBef>
              <a:spcAft>
                <a:spcPts val="0"/>
              </a:spcAft>
              <a:buSzPts val="1400"/>
              <a:buAutoNum type="alphaLcPeriod"/>
            </a:pPr>
            <a:r>
              <a:rPr lang="en"/>
              <a:t>More quizzes/examples or some other interactive elements</a:t>
            </a:r>
            <a:endParaRPr/>
          </a:p>
          <a:p>
            <a:pPr indent="-342900" lvl="0" marL="457200" rtl="0" algn="l">
              <a:spcBef>
                <a:spcPts val="0"/>
              </a:spcBef>
              <a:spcAft>
                <a:spcPts val="0"/>
              </a:spcAft>
              <a:buSzPts val="1800"/>
              <a:buAutoNum type="arabicPeriod"/>
            </a:pPr>
            <a:r>
              <a:rPr lang="en"/>
              <a:t>Should we focus on any particular </a:t>
            </a:r>
            <a:r>
              <a:rPr b="1" lang="en"/>
              <a:t>subgroups</a:t>
            </a:r>
            <a:r>
              <a:rPr lang="en"/>
              <a:t>? </a:t>
            </a:r>
            <a:endParaRPr/>
          </a:p>
          <a:p>
            <a:pPr indent="-317500" lvl="1" marL="914400" rtl="0" algn="l">
              <a:spcBef>
                <a:spcPts val="0"/>
              </a:spcBef>
              <a:spcAft>
                <a:spcPts val="0"/>
              </a:spcAft>
              <a:buSzPts val="1400"/>
              <a:buAutoNum type="alphaLcPeriod"/>
            </a:pPr>
            <a:r>
              <a:rPr lang="en"/>
              <a:t>E.g. most susceptible</a:t>
            </a:r>
            <a:endParaRPr/>
          </a:p>
          <a:p>
            <a:pPr indent="-342900" lvl="0" marL="457200" rtl="0" algn="l">
              <a:spcBef>
                <a:spcPts val="0"/>
              </a:spcBef>
              <a:spcAft>
                <a:spcPts val="0"/>
              </a:spcAft>
              <a:buSzPts val="1800"/>
              <a:buAutoNum type="arabicPeriod"/>
            </a:pPr>
            <a:r>
              <a:rPr lang="en"/>
              <a:t>What would be a minimum effect size that would be useful?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4"/>
          <p:cNvPicPr preferRelativeResize="0"/>
          <p:nvPr/>
        </p:nvPicPr>
        <p:blipFill>
          <a:blip r:embed="rId3">
            <a:alphaModFix/>
          </a:blip>
          <a:stretch>
            <a:fillRect/>
          </a:stretch>
        </p:blipFill>
        <p:spPr>
          <a:xfrm>
            <a:off x="409630" y="0"/>
            <a:ext cx="8324740" cy="5143500"/>
          </a:xfrm>
          <a:prstGeom prst="rect">
            <a:avLst/>
          </a:prstGeom>
          <a:noFill/>
          <a:ln>
            <a:noFill/>
          </a:ln>
        </p:spPr>
      </p:pic>
      <p:sp>
        <p:nvSpPr>
          <p:cNvPr id="202" name="Google Shape;202;p34"/>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4"/>
              </a:rPr>
              <a:t>Back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8" name="Google Shape;20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5"/>
          <p:cNvPicPr preferRelativeResize="0"/>
          <p:nvPr/>
        </p:nvPicPr>
        <p:blipFill>
          <a:blip r:embed="rId3">
            <a:alphaModFix/>
          </a:blip>
          <a:stretch>
            <a:fillRect/>
          </a:stretch>
        </p:blipFill>
        <p:spPr>
          <a:xfrm>
            <a:off x="0" y="-8"/>
            <a:ext cx="9144000" cy="4762015"/>
          </a:xfrm>
          <a:prstGeom prst="rect">
            <a:avLst/>
          </a:prstGeom>
          <a:noFill/>
          <a:ln>
            <a:noFill/>
          </a:ln>
        </p:spPr>
      </p:pic>
      <p:sp>
        <p:nvSpPr>
          <p:cNvPr id="210" name="Google Shape;210;p35"/>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4"/>
              </a:rPr>
              <a:t>Back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6"/>
          <p:cNvPicPr preferRelativeResize="0"/>
          <p:nvPr/>
        </p:nvPicPr>
        <p:blipFill>
          <a:blip r:embed="rId3">
            <a:alphaModFix/>
          </a:blip>
          <a:stretch>
            <a:fillRect/>
          </a:stretch>
        </p:blipFill>
        <p:spPr>
          <a:xfrm>
            <a:off x="0" y="506852"/>
            <a:ext cx="9143999" cy="4129796"/>
          </a:xfrm>
          <a:prstGeom prst="rect">
            <a:avLst/>
          </a:prstGeom>
          <a:noFill/>
          <a:ln>
            <a:noFill/>
          </a:ln>
        </p:spPr>
      </p:pic>
      <p:sp>
        <p:nvSpPr>
          <p:cNvPr id="218" name="Google Shape;218;p36"/>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4"/>
              </a:rPr>
              <a:t>Back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4" name="Google Shape;22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7"/>
          <p:cNvPicPr preferRelativeResize="0"/>
          <p:nvPr/>
        </p:nvPicPr>
        <p:blipFill>
          <a:blip r:embed="rId3">
            <a:alphaModFix/>
          </a:blip>
          <a:stretch>
            <a:fillRect/>
          </a:stretch>
        </p:blipFill>
        <p:spPr>
          <a:xfrm>
            <a:off x="563990" y="0"/>
            <a:ext cx="8016020" cy="5143500"/>
          </a:xfrm>
          <a:prstGeom prst="rect">
            <a:avLst/>
          </a:prstGeom>
          <a:noFill/>
          <a:ln>
            <a:noFill/>
          </a:ln>
        </p:spPr>
      </p:pic>
      <p:sp>
        <p:nvSpPr>
          <p:cNvPr id="226" name="Google Shape;226;p37"/>
          <p:cNvSpPr txBox="1"/>
          <p:nvPr/>
        </p:nvSpPr>
        <p:spPr>
          <a:xfrm>
            <a:off x="8460000" y="4788000"/>
            <a:ext cx="6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4"/>
              </a:rPr>
              <a:t>Back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2" name="Google Shape;23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38"/>
          <p:cNvPicPr preferRelativeResize="0"/>
          <p:nvPr/>
        </p:nvPicPr>
        <p:blipFill>
          <a:blip r:embed="rId3">
            <a:alphaModFix/>
          </a:blip>
          <a:stretch>
            <a:fillRect/>
          </a:stretch>
        </p:blipFill>
        <p:spPr>
          <a:xfrm>
            <a:off x="0" y="668352"/>
            <a:ext cx="9143999" cy="3806795"/>
          </a:xfrm>
          <a:prstGeom prst="rect">
            <a:avLst/>
          </a:prstGeom>
          <a:noFill/>
          <a:ln>
            <a:noFill/>
          </a:ln>
        </p:spPr>
      </p:pic>
      <p:sp>
        <p:nvSpPr>
          <p:cNvPr id="234" name="Google Shape;234;p38"/>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4"/>
              </a:rPr>
              <a:t>Back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9"/>
          <p:cNvPicPr preferRelativeResize="0"/>
          <p:nvPr/>
        </p:nvPicPr>
        <p:blipFill>
          <a:blip r:embed="rId3">
            <a:alphaModFix/>
          </a:blip>
          <a:stretch>
            <a:fillRect/>
          </a:stretch>
        </p:blipFill>
        <p:spPr>
          <a:xfrm>
            <a:off x="0" y="72916"/>
            <a:ext cx="9143999" cy="4997668"/>
          </a:xfrm>
          <a:prstGeom prst="rect">
            <a:avLst/>
          </a:prstGeom>
          <a:noFill/>
          <a:ln>
            <a:noFill/>
          </a:ln>
        </p:spPr>
      </p:pic>
      <p:sp>
        <p:nvSpPr>
          <p:cNvPr id="242" name="Google Shape;242;p39"/>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4"/>
              </a:rPr>
              <a:t>Back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nvSpPr>
        <p:spPr>
          <a:xfrm>
            <a:off x="6253925" y="19987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Results not statistically significant after multiple hypothesis correction</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248" name="Google Shape;248;p40"/>
          <p:cNvPicPr preferRelativeResize="0"/>
          <p:nvPr/>
        </p:nvPicPr>
        <p:blipFill>
          <a:blip r:embed="rId3">
            <a:alphaModFix/>
          </a:blip>
          <a:stretch>
            <a:fillRect/>
          </a:stretch>
        </p:blipFill>
        <p:spPr>
          <a:xfrm>
            <a:off x="152400" y="643162"/>
            <a:ext cx="5731700" cy="3542525"/>
          </a:xfrm>
          <a:prstGeom prst="rect">
            <a:avLst/>
          </a:prstGeom>
          <a:noFill/>
          <a:ln>
            <a:noFill/>
          </a:ln>
        </p:spPr>
      </p:pic>
      <p:sp>
        <p:nvSpPr>
          <p:cNvPr id="249" name="Google Shape;249;p40"/>
          <p:cNvSpPr txBox="1"/>
          <p:nvPr/>
        </p:nvSpPr>
        <p:spPr>
          <a:xfrm>
            <a:off x="152400" y="4690125"/>
            <a:ext cx="70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action="ppaction://hlinksldjump" r:id="rId4"/>
              </a:rPr>
              <a:t>Back</a:t>
            </a:r>
            <a:r>
              <a:rPr lang="en" sz="1000"/>
              <a:t> to main</a:t>
            </a:r>
            <a:endParaRPr sz="1000"/>
          </a:p>
        </p:txBody>
      </p:sp>
      <p:sp>
        <p:nvSpPr>
          <p:cNvPr id="250" name="Google Shape;250;p40"/>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5"/>
              </a:rPr>
              <a:t>Back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nvSpPr>
        <p:spPr>
          <a:xfrm>
            <a:off x="6253925" y="19987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Results not statistically significant after multiple hypothesis correction</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56" name="Google Shape;256;p41"/>
          <p:cNvSpPr txBox="1"/>
          <p:nvPr/>
        </p:nvSpPr>
        <p:spPr>
          <a:xfrm>
            <a:off x="639100" y="172075"/>
            <a:ext cx="56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Binarized</a:t>
            </a:r>
            <a:endParaRPr/>
          </a:p>
        </p:txBody>
      </p:sp>
      <p:pic>
        <p:nvPicPr>
          <p:cNvPr id="257" name="Google Shape;257;p41"/>
          <p:cNvPicPr preferRelativeResize="0"/>
          <p:nvPr/>
        </p:nvPicPr>
        <p:blipFill>
          <a:blip r:embed="rId3">
            <a:alphaModFix/>
          </a:blip>
          <a:stretch>
            <a:fillRect/>
          </a:stretch>
        </p:blipFill>
        <p:spPr>
          <a:xfrm>
            <a:off x="152400" y="724675"/>
            <a:ext cx="5949126" cy="3596364"/>
          </a:xfrm>
          <a:prstGeom prst="rect">
            <a:avLst/>
          </a:prstGeom>
          <a:noFill/>
          <a:ln>
            <a:noFill/>
          </a:ln>
        </p:spPr>
      </p:pic>
      <p:sp>
        <p:nvSpPr>
          <p:cNvPr id="258" name="Google Shape;258;p41"/>
          <p:cNvSpPr txBox="1"/>
          <p:nvPr/>
        </p:nvSpPr>
        <p:spPr>
          <a:xfrm>
            <a:off x="152400" y="4714075"/>
            <a:ext cx="70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action="ppaction://hlinksldjump" r:id="rId4"/>
              </a:rPr>
              <a:t>Back</a:t>
            </a:r>
            <a:r>
              <a:rPr lang="en" sz="1000"/>
              <a:t> to main</a:t>
            </a:r>
            <a:endParaRPr sz="1000"/>
          </a:p>
        </p:txBody>
      </p:sp>
      <p:sp>
        <p:nvSpPr>
          <p:cNvPr id="259" name="Google Shape;259;p41"/>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5"/>
              </a:rPr>
              <a:t>Back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2"/>
          <p:cNvPicPr preferRelativeResize="0"/>
          <p:nvPr/>
        </p:nvPicPr>
        <p:blipFill>
          <a:blip r:embed="rId3">
            <a:alphaModFix/>
          </a:blip>
          <a:stretch>
            <a:fillRect/>
          </a:stretch>
        </p:blipFill>
        <p:spPr>
          <a:xfrm>
            <a:off x="152400" y="152400"/>
            <a:ext cx="7811352" cy="4838699"/>
          </a:xfrm>
          <a:prstGeom prst="rect">
            <a:avLst/>
          </a:prstGeom>
          <a:noFill/>
          <a:ln>
            <a:noFill/>
          </a:ln>
        </p:spPr>
      </p:pic>
      <p:sp>
        <p:nvSpPr>
          <p:cNvPr id="265" name="Google Shape;265;p42"/>
          <p:cNvSpPr txBox="1"/>
          <p:nvPr/>
        </p:nvSpPr>
        <p:spPr>
          <a:xfrm>
            <a:off x="8393800" y="4741850"/>
            <a:ext cx="5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linkClick action="ppaction://hlinksldjump" r:id="rId4"/>
              </a:rPr>
              <a:t>Back</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3"/>
          <p:cNvPicPr preferRelativeResize="0"/>
          <p:nvPr/>
        </p:nvPicPr>
        <p:blipFill>
          <a:blip r:embed="rId3">
            <a:alphaModFix/>
          </a:blip>
          <a:stretch>
            <a:fillRect/>
          </a:stretch>
        </p:blipFill>
        <p:spPr>
          <a:xfrm>
            <a:off x="152400" y="152400"/>
            <a:ext cx="7990513" cy="4838700"/>
          </a:xfrm>
          <a:prstGeom prst="rect">
            <a:avLst/>
          </a:prstGeom>
          <a:noFill/>
          <a:ln>
            <a:noFill/>
          </a:ln>
        </p:spPr>
      </p:pic>
      <p:sp>
        <p:nvSpPr>
          <p:cNvPr id="271" name="Google Shape;271;p43"/>
          <p:cNvSpPr txBox="1"/>
          <p:nvPr/>
        </p:nvSpPr>
        <p:spPr>
          <a:xfrm>
            <a:off x="8393800" y="4741850"/>
            <a:ext cx="5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linkClick action="ppaction://hlinksldjump" r:id="rId4"/>
              </a:rPr>
              <a:t>Back</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Outcomes</a:t>
            </a:r>
            <a:endParaRPr/>
          </a:p>
        </p:txBody>
      </p:sp>
      <p:sp>
        <p:nvSpPr>
          <p:cNvPr id="76" name="Google Shape;76;p17"/>
          <p:cNvSpPr txBox="1"/>
          <p:nvPr>
            <p:ph idx="1" type="body"/>
          </p:nvPr>
        </p:nvSpPr>
        <p:spPr>
          <a:xfrm>
            <a:off x="311700" y="1559900"/>
            <a:ext cx="4260300" cy="33840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SzPts val="1150"/>
              <a:buChar char="●"/>
            </a:pPr>
            <a:r>
              <a:rPr lang="en" sz="1150">
                <a:solidFill>
                  <a:schemeClr val="dk1"/>
                </a:solidFill>
              </a:rPr>
              <a:t>What </a:t>
            </a:r>
            <a:r>
              <a:rPr b="1" lang="en" sz="1150">
                <a:solidFill>
                  <a:schemeClr val="dk1"/>
                </a:solidFill>
              </a:rPr>
              <a:t>outcomes </a:t>
            </a:r>
            <a:r>
              <a:rPr lang="en" sz="1150">
                <a:solidFill>
                  <a:schemeClr val="dk1"/>
                </a:solidFill>
              </a:rPr>
              <a:t>to focus on?</a:t>
            </a:r>
            <a:endParaRPr sz="1150">
              <a:solidFill>
                <a:schemeClr val="dk1"/>
              </a:solidFill>
            </a:endParaRPr>
          </a:p>
          <a:p>
            <a:pPr indent="-301625" lvl="1" marL="914400" rtl="0" algn="l">
              <a:spcBef>
                <a:spcPts val="0"/>
              </a:spcBef>
              <a:spcAft>
                <a:spcPts val="0"/>
              </a:spcAft>
              <a:buSzPts val="1150"/>
              <a:buChar char="○"/>
            </a:pPr>
            <a:r>
              <a:rPr lang="en" sz="1150">
                <a:solidFill>
                  <a:schemeClr val="dk1"/>
                </a:solidFill>
              </a:rPr>
              <a:t>Ability to </a:t>
            </a:r>
            <a:r>
              <a:rPr b="1" lang="en" sz="1150">
                <a:solidFill>
                  <a:schemeClr val="dk1"/>
                </a:solidFill>
              </a:rPr>
              <a:t>detect misinformation</a:t>
            </a:r>
            <a:r>
              <a:rPr lang="en" sz="1150">
                <a:solidFill>
                  <a:schemeClr val="dk1"/>
                </a:solidFill>
              </a:rPr>
              <a:t> OR</a:t>
            </a:r>
            <a:endParaRPr sz="1150">
              <a:solidFill>
                <a:schemeClr val="dk1"/>
              </a:solidFill>
            </a:endParaRPr>
          </a:p>
          <a:p>
            <a:pPr indent="-301625" lvl="1" marL="914400" rtl="0" algn="l">
              <a:spcBef>
                <a:spcPts val="0"/>
              </a:spcBef>
              <a:spcAft>
                <a:spcPts val="0"/>
              </a:spcAft>
              <a:buSzPts val="1150"/>
              <a:buChar char="○"/>
            </a:pPr>
            <a:r>
              <a:rPr lang="en" sz="1150">
                <a:solidFill>
                  <a:schemeClr val="dk1"/>
                </a:solidFill>
              </a:rPr>
              <a:t>Ability to </a:t>
            </a:r>
            <a:r>
              <a:rPr b="1" lang="en" sz="1150">
                <a:solidFill>
                  <a:schemeClr val="dk1"/>
                </a:solidFill>
              </a:rPr>
              <a:t>recognize the tactics</a:t>
            </a:r>
            <a:r>
              <a:rPr lang="en" sz="1150">
                <a:solidFill>
                  <a:schemeClr val="dk1"/>
                </a:solidFill>
              </a:rPr>
              <a:t> taught in the course</a:t>
            </a:r>
            <a:endParaRPr sz="1150">
              <a:solidFill>
                <a:schemeClr val="dk1"/>
              </a:solidFill>
            </a:endParaRPr>
          </a:p>
          <a:p>
            <a:pPr indent="-301625" lvl="1" marL="914400" rtl="0" algn="l">
              <a:spcBef>
                <a:spcPts val="0"/>
              </a:spcBef>
              <a:spcAft>
                <a:spcPts val="0"/>
              </a:spcAft>
              <a:buSzPts val="1150"/>
              <a:buChar char="○"/>
            </a:pPr>
            <a:r>
              <a:rPr lang="en" sz="1150">
                <a:solidFill>
                  <a:schemeClr val="dk1"/>
                </a:solidFill>
              </a:rPr>
              <a:t>Follow up </a:t>
            </a:r>
            <a:r>
              <a:rPr b="1" lang="en" sz="1150">
                <a:solidFill>
                  <a:schemeClr val="dk1"/>
                </a:solidFill>
              </a:rPr>
              <a:t>actions</a:t>
            </a:r>
            <a:r>
              <a:rPr lang="en" sz="1150">
                <a:solidFill>
                  <a:schemeClr val="dk1"/>
                </a:solidFill>
              </a:rPr>
              <a:t>: sharing, fact checking, reporting</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Reactions to information: familiarity, emotions, etc</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Specific topics and tactics?</a:t>
            </a:r>
            <a:endParaRPr sz="1150">
              <a:solidFill>
                <a:schemeClr val="dk1"/>
              </a:solidFill>
            </a:endParaRPr>
          </a:p>
          <a:p>
            <a:pPr indent="-301625" lvl="0" marL="457200" rtl="0" algn="l">
              <a:spcBef>
                <a:spcPts val="1000"/>
              </a:spcBef>
              <a:spcAft>
                <a:spcPts val="0"/>
              </a:spcAft>
              <a:buSzPts val="1150"/>
              <a:buChar char="●"/>
            </a:pPr>
            <a:r>
              <a:rPr lang="en" sz="1150">
                <a:solidFill>
                  <a:schemeClr val="dk1"/>
                </a:solidFill>
              </a:rPr>
              <a:t>How do we </a:t>
            </a:r>
            <a:r>
              <a:rPr b="1" lang="en" sz="1150">
                <a:solidFill>
                  <a:schemeClr val="dk1"/>
                </a:solidFill>
              </a:rPr>
              <a:t>effectively test</a:t>
            </a:r>
            <a:r>
              <a:rPr lang="en" sz="1150">
                <a:solidFill>
                  <a:schemeClr val="dk1"/>
                </a:solidFill>
              </a:rPr>
              <a:t> these outcomes?</a:t>
            </a:r>
            <a:endParaRPr sz="1150">
              <a:solidFill>
                <a:schemeClr val="dk1"/>
              </a:solidFill>
            </a:endParaRPr>
          </a:p>
          <a:p>
            <a:pPr indent="-301625" lvl="1" marL="914400" marR="0" rtl="0" algn="l">
              <a:lnSpc>
                <a:spcPct val="115000"/>
              </a:lnSpc>
              <a:spcBef>
                <a:spcPts val="0"/>
              </a:spcBef>
              <a:spcAft>
                <a:spcPts val="0"/>
              </a:spcAft>
              <a:buSzPts val="1150"/>
              <a:buChar char="○"/>
            </a:pPr>
            <a:r>
              <a:rPr lang="en" sz="1150">
                <a:solidFill>
                  <a:schemeClr val="dk1"/>
                </a:solidFill>
              </a:rPr>
              <a:t>Fact checks are required for </a:t>
            </a:r>
            <a:r>
              <a:rPr b="1" lang="en" sz="1150" u="sng">
                <a:solidFill>
                  <a:schemeClr val="hlink"/>
                </a:solidFill>
                <a:hlinkClick action="ppaction://hlinksldjump" r:id="rId3"/>
              </a:rPr>
              <a:t>unfamiliar topics</a:t>
            </a:r>
            <a:r>
              <a:rPr lang="en" sz="1150">
                <a:solidFill>
                  <a:schemeClr val="dk1"/>
                </a:solidFill>
              </a:rPr>
              <a:t>.</a:t>
            </a:r>
            <a:endParaRPr sz="1150">
              <a:solidFill>
                <a:schemeClr val="dk1"/>
              </a:solidFill>
            </a:endParaRPr>
          </a:p>
          <a:p>
            <a:pPr indent="-301625" lvl="1" marL="914400" marR="0" rtl="0" algn="l">
              <a:lnSpc>
                <a:spcPct val="115000"/>
              </a:lnSpc>
              <a:spcBef>
                <a:spcPts val="0"/>
              </a:spcBef>
              <a:spcAft>
                <a:spcPts val="0"/>
              </a:spcAft>
              <a:buClr>
                <a:schemeClr val="dk1"/>
              </a:buClr>
              <a:buSzPts val="1150"/>
              <a:buChar char="○"/>
            </a:pPr>
            <a:r>
              <a:rPr b="1" lang="en" sz="1150" u="sng">
                <a:solidFill>
                  <a:schemeClr val="hlink"/>
                </a:solidFill>
                <a:hlinkClick action="ppaction://hlinksldjump" r:id="rId4"/>
              </a:rPr>
              <a:t>Mainstream topics</a:t>
            </a:r>
            <a:r>
              <a:rPr lang="en" sz="1150">
                <a:solidFill>
                  <a:schemeClr val="dk1"/>
                </a:solidFill>
              </a:rPr>
              <a:t> too easy to flag as misinfo or have deeply rooted beliefs</a:t>
            </a:r>
            <a:endParaRPr sz="1150">
              <a:solidFill>
                <a:schemeClr val="dk1"/>
              </a:solidFill>
            </a:endParaRPr>
          </a:p>
          <a:p>
            <a:pPr indent="-301625" lvl="1" marL="914400" marR="0" rtl="0" algn="l">
              <a:lnSpc>
                <a:spcPct val="115000"/>
              </a:lnSpc>
              <a:spcBef>
                <a:spcPts val="0"/>
              </a:spcBef>
              <a:spcAft>
                <a:spcPts val="0"/>
              </a:spcAft>
              <a:buSzPts val="1150"/>
              <a:buChar char="○"/>
            </a:pPr>
            <a:r>
              <a:rPr lang="en" sz="1150" u="sng">
                <a:solidFill>
                  <a:schemeClr val="hlink"/>
                </a:solidFill>
                <a:hlinkClick action="ppaction://hlinksldjump" r:id="rId5"/>
              </a:rPr>
              <a:t>Truths</a:t>
            </a:r>
            <a:r>
              <a:rPr lang="en" sz="1150">
                <a:solidFill>
                  <a:schemeClr val="dk1"/>
                </a:solidFill>
              </a:rPr>
              <a:t> are can be written sensationally</a:t>
            </a:r>
            <a:endParaRPr sz="1150">
              <a:solidFill>
                <a:schemeClr val="dk1"/>
              </a:solidFill>
            </a:endParaRPr>
          </a:p>
          <a:p>
            <a:pPr indent="-301625" lvl="1" marL="914400" marR="0" rtl="0" algn="l">
              <a:lnSpc>
                <a:spcPct val="115000"/>
              </a:lnSpc>
              <a:spcBef>
                <a:spcPts val="0"/>
              </a:spcBef>
              <a:spcAft>
                <a:spcPts val="1000"/>
              </a:spcAft>
              <a:buSzPts val="1150"/>
              <a:buChar char="○"/>
            </a:pPr>
            <a:r>
              <a:rPr lang="en" sz="1150">
                <a:solidFill>
                  <a:schemeClr val="dk1"/>
                </a:solidFill>
              </a:rPr>
              <a:t>How do we balance between difficult, unfamiliar truths vs easy, well recognized misinfo?</a:t>
            </a:r>
            <a:endParaRPr sz="1150">
              <a:solidFill>
                <a:schemeClr val="dk1"/>
              </a:solidFill>
            </a:endParaRPr>
          </a:p>
        </p:txBody>
      </p:sp>
      <p:sp>
        <p:nvSpPr>
          <p:cNvPr id="77" name="Google Shape;77;p17"/>
          <p:cNvSpPr txBox="1"/>
          <p:nvPr>
            <p:ph idx="1" type="body"/>
          </p:nvPr>
        </p:nvSpPr>
        <p:spPr>
          <a:xfrm>
            <a:off x="4572000" y="1559900"/>
            <a:ext cx="4260300" cy="2932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solidFill>
                  <a:schemeClr val="dk1"/>
                </a:solidFill>
              </a:rPr>
              <a:t>Combined Misinfo Question</a:t>
            </a:r>
            <a:endParaRPr b="1" sz="1200">
              <a:solidFill>
                <a:schemeClr val="dk1"/>
              </a:solidFill>
            </a:endParaRPr>
          </a:p>
          <a:p>
            <a:pPr indent="-304800" lvl="1" marL="914400" rtl="0" algn="l">
              <a:spcBef>
                <a:spcPts val="0"/>
              </a:spcBef>
              <a:spcAft>
                <a:spcPts val="0"/>
              </a:spcAft>
              <a:buSzPts val="1200"/>
              <a:buChar char="○"/>
            </a:pPr>
            <a:r>
              <a:rPr lang="en" sz="1200">
                <a:solidFill>
                  <a:schemeClr val="dk1"/>
                </a:solidFill>
              </a:rPr>
              <a:t>What is the likelihood that the above headline is true (6 point scale)? (vs true or not &amp; confidence)</a:t>
            </a:r>
            <a:endParaRPr sz="1200">
              <a:solidFill>
                <a:schemeClr val="dk1"/>
              </a:solidFill>
            </a:endParaRPr>
          </a:p>
          <a:p>
            <a:pPr indent="-304800" lvl="0" marL="457200" rtl="0" algn="l">
              <a:spcBef>
                <a:spcPts val="0"/>
              </a:spcBef>
              <a:spcAft>
                <a:spcPts val="0"/>
              </a:spcAft>
              <a:buSzPts val="1200"/>
              <a:buChar char="●"/>
            </a:pPr>
            <a:r>
              <a:rPr lang="en" sz="1200">
                <a:solidFill>
                  <a:schemeClr val="dk1"/>
                </a:solidFill>
              </a:rPr>
              <a:t>Focus outcomes on </a:t>
            </a:r>
            <a:r>
              <a:rPr b="1" lang="en" sz="1200">
                <a:solidFill>
                  <a:schemeClr val="dk1"/>
                </a:solidFill>
              </a:rPr>
              <a:t>learning of tactics</a:t>
            </a:r>
            <a:endParaRPr sz="1200">
              <a:solidFill>
                <a:schemeClr val="dk1"/>
              </a:solidFill>
            </a:endParaRPr>
          </a:p>
          <a:p>
            <a:pPr indent="-304800" lvl="1" marL="914400" rtl="0" algn="l">
              <a:spcBef>
                <a:spcPts val="0"/>
              </a:spcBef>
              <a:spcAft>
                <a:spcPts val="0"/>
              </a:spcAft>
              <a:buSzPts val="1200"/>
              <a:buChar char="○"/>
            </a:pPr>
            <a:r>
              <a:rPr lang="en" sz="1200">
                <a:solidFill>
                  <a:schemeClr val="dk1"/>
                </a:solidFill>
              </a:rPr>
              <a:t>more controllable, less variation from prior knowledge</a:t>
            </a:r>
            <a:endParaRPr sz="1200">
              <a:solidFill>
                <a:schemeClr val="dk1"/>
              </a:solidFill>
            </a:endParaRPr>
          </a:p>
          <a:p>
            <a:pPr indent="-304800" lvl="0" marL="457200" rtl="0" algn="l">
              <a:spcBef>
                <a:spcPts val="0"/>
              </a:spcBef>
              <a:spcAft>
                <a:spcPts val="0"/>
              </a:spcAft>
              <a:buSzPts val="1200"/>
              <a:buChar char="●"/>
            </a:pPr>
            <a:r>
              <a:rPr b="1" lang="en" sz="1200">
                <a:solidFill>
                  <a:schemeClr val="dk1"/>
                </a:solidFill>
              </a:rPr>
              <a:t>First follow up action</a:t>
            </a:r>
            <a:endParaRPr b="1"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After seeing this, what action would you take first? (Read article, check the source reliability, fact check using other sources, share it, show it to someone, report it, nothing, other)</a:t>
            </a:r>
            <a:endParaRPr sz="1200">
              <a:solidFill>
                <a:schemeClr val="dk1"/>
              </a:solidFill>
            </a:endParaRPr>
          </a:p>
          <a:p>
            <a:pPr indent="-304800" lvl="0" marL="457200" rtl="0" algn="l">
              <a:spcBef>
                <a:spcPts val="0"/>
              </a:spcBef>
              <a:spcAft>
                <a:spcPts val="1000"/>
              </a:spcAft>
              <a:buClr>
                <a:schemeClr val="dk1"/>
              </a:buClr>
              <a:buSzPts val="1200"/>
              <a:buChar char="●"/>
            </a:pPr>
            <a:r>
              <a:rPr lang="en" sz="1200">
                <a:solidFill>
                  <a:schemeClr val="dk1"/>
                </a:solidFill>
              </a:rPr>
              <a:t>Additional examples? Better graphs?</a:t>
            </a:r>
            <a:endParaRPr sz="1200">
              <a:solidFill>
                <a:schemeClr val="dk1"/>
              </a:solidFill>
            </a:endParaRPr>
          </a:p>
        </p:txBody>
      </p:sp>
      <p:sp>
        <p:nvSpPr>
          <p:cNvPr id="78" name="Google Shape;78;p17"/>
          <p:cNvSpPr txBox="1"/>
          <p:nvPr>
            <p:ph idx="1" type="body"/>
          </p:nvPr>
        </p:nvSpPr>
        <p:spPr>
          <a:xfrm>
            <a:off x="311700" y="1105350"/>
            <a:ext cx="4260300" cy="5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Questions for Discussion</a:t>
            </a:r>
            <a:endParaRPr b="1" sz="1600">
              <a:solidFill>
                <a:schemeClr val="dk1"/>
              </a:solidFill>
            </a:endParaRPr>
          </a:p>
        </p:txBody>
      </p:sp>
      <p:sp>
        <p:nvSpPr>
          <p:cNvPr id="79" name="Google Shape;79;p17"/>
          <p:cNvSpPr txBox="1"/>
          <p:nvPr>
            <p:ph idx="1" type="body"/>
          </p:nvPr>
        </p:nvSpPr>
        <p:spPr>
          <a:xfrm>
            <a:off x="4572000" y="1105350"/>
            <a:ext cx="4260300" cy="5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Our (Tentative) Ideas</a:t>
            </a:r>
            <a:endParaRPr b="1" sz="16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4"/>
          <p:cNvPicPr preferRelativeResize="0"/>
          <p:nvPr/>
        </p:nvPicPr>
        <p:blipFill>
          <a:blip r:embed="rId3">
            <a:alphaModFix/>
          </a:blip>
          <a:stretch>
            <a:fillRect/>
          </a:stretch>
        </p:blipFill>
        <p:spPr>
          <a:xfrm>
            <a:off x="152400" y="152400"/>
            <a:ext cx="7935908" cy="4838700"/>
          </a:xfrm>
          <a:prstGeom prst="rect">
            <a:avLst/>
          </a:prstGeom>
          <a:noFill/>
          <a:ln>
            <a:noFill/>
          </a:ln>
        </p:spPr>
      </p:pic>
      <p:sp>
        <p:nvSpPr>
          <p:cNvPr id="277" name="Google Shape;277;p44"/>
          <p:cNvSpPr txBox="1"/>
          <p:nvPr/>
        </p:nvSpPr>
        <p:spPr>
          <a:xfrm>
            <a:off x="8393800" y="4741850"/>
            <a:ext cx="5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linkClick action="ppaction://hlinksldjump" r:id="rId4"/>
              </a:rPr>
              <a:t>Back</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5"/>
          <p:cNvPicPr preferRelativeResize="0"/>
          <p:nvPr/>
        </p:nvPicPr>
        <p:blipFill>
          <a:blip r:embed="rId3">
            <a:alphaModFix/>
          </a:blip>
          <a:stretch>
            <a:fillRect/>
          </a:stretch>
        </p:blipFill>
        <p:spPr>
          <a:xfrm>
            <a:off x="152400" y="152400"/>
            <a:ext cx="7972229" cy="4838700"/>
          </a:xfrm>
          <a:prstGeom prst="rect">
            <a:avLst/>
          </a:prstGeom>
          <a:noFill/>
          <a:ln>
            <a:noFill/>
          </a:ln>
        </p:spPr>
      </p:pic>
      <p:sp>
        <p:nvSpPr>
          <p:cNvPr id="283" name="Google Shape;283;p45"/>
          <p:cNvSpPr txBox="1"/>
          <p:nvPr/>
        </p:nvSpPr>
        <p:spPr>
          <a:xfrm>
            <a:off x="8393800" y="4741850"/>
            <a:ext cx="5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linkClick action="ppaction://hlinksldjump" r:id="rId4"/>
              </a:rPr>
              <a:t>Back</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6"/>
          <p:cNvPicPr preferRelativeResize="0"/>
          <p:nvPr/>
        </p:nvPicPr>
        <p:blipFill>
          <a:blip r:embed="rId3">
            <a:alphaModFix/>
          </a:blip>
          <a:stretch>
            <a:fillRect/>
          </a:stretch>
        </p:blipFill>
        <p:spPr>
          <a:xfrm>
            <a:off x="152400" y="152400"/>
            <a:ext cx="7990513" cy="4838700"/>
          </a:xfrm>
          <a:prstGeom prst="rect">
            <a:avLst/>
          </a:prstGeom>
          <a:noFill/>
          <a:ln>
            <a:noFill/>
          </a:ln>
        </p:spPr>
      </p:pic>
      <p:sp>
        <p:nvSpPr>
          <p:cNvPr id="289" name="Google Shape;289;p46"/>
          <p:cNvSpPr txBox="1"/>
          <p:nvPr/>
        </p:nvSpPr>
        <p:spPr>
          <a:xfrm>
            <a:off x="8393800" y="4741850"/>
            <a:ext cx="55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linkClick action="ppaction://hlinksldjump" r:id="rId4"/>
              </a:rPr>
              <a:t>Back</a:t>
            </a:r>
            <a:endParaRPr sz="1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93" name="Shape 293"/>
        <p:cNvGrpSpPr/>
        <p:nvPr/>
      </p:nvGrpSpPr>
      <p:grpSpPr>
        <a:xfrm>
          <a:off x="0" y="0"/>
          <a:ext cx="0" cy="0"/>
          <a:chOff x="0" y="0"/>
          <a:chExt cx="0" cy="0"/>
        </a:xfrm>
      </p:grpSpPr>
      <p:sp>
        <p:nvSpPr>
          <p:cNvPr id="294" name="Google Shape;294;p47"/>
          <p:cNvSpPr txBox="1"/>
          <p:nvPr>
            <p:ph type="title"/>
          </p:nvPr>
        </p:nvSpPr>
        <p:spPr>
          <a:xfrm>
            <a:off x="822600" y="857250"/>
            <a:ext cx="8353200" cy="32406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lang="en" sz="5000"/>
              <a:t>Facts: 3 each</a:t>
            </a:r>
            <a:endParaRPr sz="5000"/>
          </a:p>
        </p:txBody>
      </p:sp>
      <p:sp>
        <p:nvSpPr>
          <p:cNvPr id="295" name="Google Shape;29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47"/>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3"/>
              </a:rPr>
              <a:t>Back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p:nvPr/>
        </p:nvSpPr>
        <p:spPr>
          <a:xfrm>
            <a:off x="4804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48"/>
          <p:cNvSpPr txBox="1"/>
          <p:nvPr>
            <p:ph idx="4294967295" type="body"/>
          </p:nvPr>
        </p:nvSpPr>
        <p:spPr>
          <a:xfrm>
            <a:off x="161181" y="148125"/>
            <a:ext cx="3726300" cy="43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True Charts, Neutral Tone</a:t>
            </a:r>
            <a:endParaRPr/>
          </a:p>
        </p:txBody>
      </p:sp>
      <p:sp>
        <p:nvSpPr>
          <p:cNvPr id="304" name="Google Shape;304;p48"/>
          <p:cNvSpPr txBox="1"/>
          <p:nvPr/>
        </p:nvSpPr>
        <p:spPr>
          <a:xfrm>
            <a:off x="6411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Global overdose deaths from opioids more than doubled from 1990 until 2017.</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305" name="Google Shape;305;p48"/>
          <p:cNvPicPr preferRelativeResize="0"/>
          <p:nvPr/>
        </p:nvPicPr>
        <p:blipFill>
          <a:blip r:embed="rId3">
            <a:alphaModFix/>
          </a:blip>
          <a:stretch>
            <a:fillRect/>
          </a:stretch>
        </p:blipFill>
        <p:spPr>
          <a:xfrm>
            <a:off x="703500" y="1537700"/>
            <a:ext cx="3183975" cy="2136684"/>
          </a:xfrm>
          <a:prstGeom prst="rect">
            <a:avLst/>
          </a:prstGeom>
          <a:noFill/>
          <a:ln>
            <a:noFill/>
          </a:ln>
        </p:spPr>
      </p:pic>
      <p:sp>
        <p:nvSpPr>
          <p:cNvPr id="306" name="Google Shape;306;p48"/>
          <p:cNvSpPr txBox="1"/>
          <p:nvPr/>
        </p:nvSpPr>
        <p:spPr>
          <a:xfrm>
            <a:off x="1223750" y="9240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JH Public Health</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307" name="Google Shape;307;p48"/>
          <p:cNvPicPr preferRelativeResize="0"/>
          <p:nvPr/>
        </p:nvPicPr>
        <p:blipFill>
          <a:blip r:embed="rId4">
            <a:alphaModFix/>
          </a:blip>
          <a:stretch>
            <a:fillRect/>
          </a:stretch>
        </p:blipFill>
        <p:spPr>
          <a:xfrm>
            <a:off x="849050" y="991450"/>
            <a:ext cx="374700" cy="393600"/>
          </a:xfrm>
          <a:prstGeom prst="ellipse">
            <a:avLst/>
          </a:prstGeom>
          <a:noFill/>
          <a:ln>
            <a:noFill/>
          </a:ln>
        </p:spPr>
      </p:pic>
      <p:pic>
        <p:nvPicPr>
          <p:cNvPr id="308" name="Google Shape;308;p48"/>
          <p:cNvPicPr preferRelativeResize="0"/>
          <p:nvPr/>
        </p:nvPicPr>
        <p:blipFill>
          <a:blip r:embed="rId5">
            <a:alphaModFix/>
          </a:blip>
          <a:stretch>
            <a:fillRect/>
          </a:stretch>
        </p:blipFill>
        <p:spPr>
          <a:xfrm>
            <a:off x="704300" y="1536838"/>
            <a:ext cx="3182400" cy="2138400"/>
          </a:xfrm>
          <a:prstGeom prst="rect">
            <a:avLst/>
          </a:prstGeom>
          <a:noFill/>
          <a:ln>
            <a:noFill/>
          </a:ln>
        </p:spPr>
      </p:pic>
      <p:pic>
        <p:nvPicPr>
          <p:cNvPr descr="Initial Monogram Letter J H Logo Design Vector Template. JH Letter Logo  Design Royalty Free Cliparts, Vectors, And Stock Illustration. Image  144933307." id="309" name="Google Shape;309;p48"/>
          <p:cNvPicPr preferRelativeResize="0"/>
          <p:nvPr/>
        </p:nvPicPr>
        <p:blipFill rotWithShape="1">
          <a:blip r:embed="rId6">
            <a:alphaModFix/>
          </a:blip>
          <a:srcRect b="-4490" l="14125" r="12225" t="4490"/>
          <a:stretch/>
        </p:blipFill>
        <p:spPr>
          <a:xfrm>
            <a:off x="849200" y="992050"/>
            <a:ext cx="374400" cy="392400"/>
          </a:xfrm>
          <a:prstGeom prst="ellipse">
            <a:avLst/>
          </a:prstGeom>
          <a:noFill/>
          <a:ln cap="flat" cmpd="sng" w="9525">
            <a:solidFill>
              <a:schemeClr val="lt2"/>
            </a:solidFill>
            <a:prstDash val="solid"/>
            <a:round/>
            <a:headEnd len="sm" w="sm" type="none"/>
            <a:tailEnd len="sm" w="sm" type="none"/>
          </a:ln>
        </p:spPr>
      </p:pic>
      <p:sp>
        <p:nvSpPr>
          <p:cNvPr id="310" name="Google Shape;310;p48"/>
          <p:cNvSpPr txBox="1"/>
          <p:nvPr/>
        </p:nvSpPr>
        <p:spPr>
          <a:xfrm>
            <a:off x="932450" y="439450"/>
            <a:ext cx="27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opioids, death, drugs</a:t>
            </a:r>
            <a:endParaRPr>
              <a:latin typeface="Open Sans"/>
              <a:ea typeface="Open Sans"/>
              <a:cs typeface="Open Sans"/>
              <a:sym typeface="Open Sans"/>
            </a:endParaRPr>
          </a:p>
        </p:txBody>
      </p:sp>
      <p:sp>
        <p:nvSpPr>
          <p:cNvPr id="311" name="Google Shape;311;p48"/>
          <p:cNvSpPr/>
          <p:nvPr/>
        </p:nvSpPr>
        <p:spPr>
          <a:xfrm>
            <a:off x="4366600" y="8209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8"/>
          <p:cNvSpPr txBox="1"/>
          <p:nvPr/>
        </p:nvSpPr>
        <p:spPr>
          <a:xfrm>
            <a:off x="4527338" y="36743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This graph shows the suicide death rates by sex, globally from 1990-2017. Since 1990, men have shown a higher propensity towards suicide than women.</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313" name="Google Shape;313;p48"/>
          <p:cNvPicPr preferRelativeResize="0"/>
          <p:nvPr/>
        </p:nvPicPr>
        <p:blipFill>
          <a:blip r:embed="rId3">
            <a:alphaModFix/>
          </a:blip>
          <a:stretch>
            <a:fillRect/>
          </a:stretch>
        </p:blipFill>
        <p:spPr>
          <a:xfrm>
            <a:off x="4589700" y="1537700"/>
            <a:ext cx="3183975" cy="2136684"/>
          </a:xfrm>
          <a:prstGeom prst="rect">
            <a:avLst/>
          </a:prstGeom>
          <a:noFill/>
          <a:ln>
            <a:noFill/>
          </a:ln>
        </p:spPr>
      </p:pic>
      <p:sp>
        <p:nvSpPr>
          <p:cNvPr id="314" name="Google Shape;314;p48"/>
          <p:cNvSpPr txBox="1"/>
          <p:nvPr/>
        </p:nvSpPr>
        <p:spPr>
          <a:xfrm>
            <a:off x="5109950" y="924074"/>
            <a:ext cx="2726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Nila</a:t>
            </a:r>
            <a:endParaRPr b="1" sz="1100">
              <a:solidFill>
                <a:srgbClr val="434343"/>
              </a:solidFill>
            </a:endParaRPr>
          </a:p>
          <a:p>
            <a:pPr indent="0" lvl="0" marL="0" rtl="0" algn="l">
              <a:spcBef>
                <a:spcPts val="0"/>
              </a:spcBef>
              <a:spcAft>
                <a:spcPts val="0"/>
              </a:spcAft>
              <a:buNone/>
            </a:pPr>
            <a:r>
              <a:rPr lang="en" sz="1100">
                <a:solidFill>
                  <a:srgbClr val="434343"/>
                </a:solidFill>
              </a:rPr>
              <a:t>3 hrs  </a:t>
            </a:r>
            <a:endParaRPr sz="1100">
              <a:solidFill>
                <a:srgbClr val="434343"/>
              </a:solidFill>
            </a:endParaRPr>
          </a:p>
        </p:txBody>
      </p:sp>
      <p:pic>
        <p:nvPicPr>
          <p:cNvPr id="315" name="Google Shape;315;p48"/>
          <p:cNvPicPr preferRelativeResize="0"/>
          <p:nvPr/>
        </p:nvPicPr>
        <p:blipFill>
          <a:blip r:embed="rId4">
            <a:alphaModFix/>
          </a:blip>
          <a:stretch>
            <a:fillRect/>
          </a:stretch>
        </p:blipFill>
        <p:spPr>
          <a:xfrm>
            <a:off x="4735250" y="991450"/>
            <a:ext cx="374700" cy="393600"/>
          </a:xfrm>
          <a:prstGeom prst="ellipse">
            <a:avLst/>
          </a:prstGeom>
          <a:noFill/>
          <a:ln>
            <a:noFill/>
          </a:ln>
        </p:spPr>
      </p:pic>
      <p:pic>
        <p:nvPicPr>
          <p:cNvPr id="316" name="Google Shape;316;p48"/>
          <p:cNvPicPr preferRelativeResize="0"/>
          <p:nvPr/>
        </p:nvPicPr>
        <p:blipFill>
          <a:blip r:embed="rId7">
            <a:alphaModFix/>
          </a:blip>
          <a:stretch>
            <a:fillRect/>
          </a:stretch>
        </p:blipFill>
        <p:spPr>
          <a:xfrm>
            <a:off x="4735405" y="992040"/>
            <a:ext cx="374400" cy="392400"/>
          </a:xfrm>
          <a:prstGeom prst="ellipse">
            <a:avLst/>
          </a:prstGeom>
          <a:noFill/>
          <a:ln>
            <a:noFill/>
          </a:ln>
        </p:spPr>
      </p:pic>
      <p:sp>
        <p:nvSpPr>
          <p:cNvPr id="317" name="Google Shape;317;p48"/>
          <p:cNvSpPr txBox="1"/>
          <p:nvPr/>
        </p:nvSpPr>
        <p:spPr>
          <a:xfrm>
            <a:off x="4455500" y="438600"/>
            <a:ext cx="34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Gender</a:t>
            </a:r>
            <a:r>
              <a:rPr lang="en">
                <a:latin typeface="Open Sans"/>
                <a:ea typeface="Open Sans"/>
                <a:cs typeface="Open Sans"/>
                <a:sym typeface="Open Sans"/>
              </a:rPr>
              <a:t>, Suicide, mental health</a:t>
            </a:r>
            <a:endParaRPr>
              <a:latin typeface="Open Sans"/>
              <a:ea typeface="Open Sans"/>
              <a:cs typeface="Open Sans"/>
              <a:sym typeface="Open Sans"/>
            </a:endParaRPr>
          </a:p>
        </p:txBody>
      </p:sp>
      <p:sp>
        <p:nvSpPr>
          <p:cNvPr id="318" name="Google Shape;318;p48"/>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8"/>
              </a:rPr>
              <a:t>Back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49"/>
          <p:cNvSpPr txBox="1"/>
          <p:nvPr>
            <p:ph idx="4294967295" type="body"/>
          </p:nvPr>
        </p:nvSpPr>
        <p:spPr>
          <a:xfrm>
            <a:off x="161181" y="148125"/>
            <a:ext cx="3726300" cy="43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Emotional Truths</a:t>
            </a:r>
            <a:endParaRPr/>
          </a:p>
        </p:txBody>
      </p:sp>
      <p:pic>
        <p:nvPicPr>
          <p:cNvPr id="325" name="Google Shape;325;p49"/>
          <p:cNvPicPr preferRelativeResize="0"/>
          <p:nvPr/>
        </p:nvPicPr>
        <p:blipFill>
          <a:blip r:embed="rId3">
            <a:alphaModFix/>
          </a:blip>
          <a:stretch>
            <a:fillRect/>
          </a:stretch>
        </p:blipFill>
        <p:spPr>
          <a:xfrm>
            <a:off x="4672000" y="1262300"/>
            <a:ext cx="374700" cy="393600"/>
          </a:xfrm>
          <a:prstGeom prst="ellipse">
            <a:avLst/>
          </a:prstGeom>
          <a:noFill/>
          <a:ln>
            <a:noFill/>
          </a:ln>
        </p:spPr>
      </p:pic>
      <p:grpSp>
        <p:nvGrpSpPr>
          <p:cNvPr id="326" name="Google Shape;326;p49"/>
          <p:cNvGrpSpPr/>
          <p:nvPr/>
        </p:nvGrpSpPr>
        <p:grpSpPr>
          <a:xfrm>
            <a:off x="4420068" y="1133760"/>
            <a:ext cx="3624163" cy="1956881"/>
            <a:chOff x="3392350" y="451550"/>
            <a:chExt cx="2355800" cy="4261500"/>
          </a:xfrm>
        </p:grpSpPr>
        <p:sp>
          <p:nvSpPr>
            <p:cNvPr id="327" name="Google Shape;327;p49"/>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Oliver</a:t>
              </a:r>
              <a:endParaRPr b="1" sz="1100">
                <a:solidFill>
                  <a:srgbClr val="434343"/>
                </a:solidFill>
              </a:endParaRPr>
            </a:p>
            <a:p>
              <a:pPr indent="0" lvl="0" marL="0" rtl="0" algn="l">
                <a:spcBef>
                  <a:spcPts val="0"/>
                </a:spcBef>
                <a:spcAft>
                  <a:spcPts val="0"/>
                </a:spcAft>
                <a:buNone/>
              </a:pPr>
              <a:r>
                <a:rPr lang="en" sz="1100">
                  <a:solidFill>
                    <a:srgbClr val="434343"/>
                  </a:solidFill>
                </a:rPr>
                <a:t>8 hrs  </a:t>
              </a:r>
              <a:endParaRPr sz="1100">
                <a:solidFill>
                  <a:srgbClr val="434343"/>
                </a:solidFill>
              </a:endParaRPr>
            </a:p>
          </p:txBody>
        </p:sp>
        <p:sp>
          <p:nvSpPr>
            <p:cNvPr id="329" name="Google Shape;329;p4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cxnSp>
          <p:nvCxnSpPr>
            <p:cNvPr id="330" name="Google Shape;330;p4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331" name="Google Shape;331;p4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9"/>
            <p:cNvSpPr txBox="1"/>
            <p:nvPr/>
          </p:nvSpPr>
          <p:spPr>
            <a:xfrm>
              <a:off x="3494500" y="17669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Doctors would NEVER tell you this, but you don’t really need to avoid alcohol. when taking antibiotics. Only certain antibiotics react poorly with alcohol. </a:t>
              </a:r>
              <a:endParaRPr sz="1200">
                <a:solidFill>
                  <a:schemeClr val="dk1"/>
                </a:solidFill>
              </a:endParaRPr>
            </a:p>
          </p:txBody>
        </p:sp>
      </p:grpSp>
      <p:pic>
        <p:nvPicPr>
          <p:cNvPr id="333" name="Google Shape;333;p49"/>
          <p:cNvPicPr preferRelativeResize="0"/>
          <p:nvPr/>
        </p:nvPicPr>
        <p:blipFill>
          <a:blip r:embed="rId3">
            <a:alphaModFix/>
          </a:blip>
          <a:stretch>
            <a:fillRect/>
          </a:stretch>
        </p:blipFill>
        <p:spPr>
          <a:xfrm>
            <a:off x="4672000" y="1262300"/>
            <a:ext cx="374700" cy="393600"/>
          </a:xfrm>
          <a:prstGeom prst="ellipse">
            <a:avLst/>
          </a:prstGeom>
          <a:noFill/>
          <a:ln>
            <a:noFill/>
          </a:ln>
        </p:spPr>
      </p:pic>
      <p:pic>
        <p:nvPicPr>
          <p:cNvPr id="334" name="Google Shape;334;p49"/>
          <p:cNvPicPr preferRelativeResize="0"/>
          <p:nvPr/>
        </p:nvPicPr>
        <p:blipFill rotWithShape="1">
          <a:blip r:embed="rId4">
            <a:alphaModFix/>
          </a:blip>
          <a:srcRect b="2330" l="20688" r="20688" t="-2330"/>
          <a:stretch/>
        </p:blipFill>
        <p:spPr>
          <a:xfrm>
            <a:off x="4672150" y="1262912"/>
            <a:ext cx="374400" cy="392400"/>
          </a:xfrm>
          <a:prstGeom prst="ellipse">
            <a:avLst/>
          </a:prstGeom>
          <a:noFill/>
          <a:ln>
            <a:noFill/>
          </a:ln>
        </p:spPr>
      </p:pic>
      <p:sp>
        <p:nvSpPr>
          <p:cNvPr id="335" name="Google Shape;335;p49"/>
          <p:cNvSpPr txBox="1"/>
          <p:nvPr/>
        </p:nvSpPr>
        <p:spPr>
          <a:xfrm>
            <a:off x="5066500" y="3203250"/>
            <a:ext cx="23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antibiotic, alcohol</a:t>
            </a:r>
            <a:endParaRPr>
              <a:latin typeface="Open Sans"/>
              <a:ea typeface="Open Sans"/>
              <a:cs typeface="Open Sans"/>
              <a:sym typeface="Open Sans"/>
            </a:endParaRPr>
          </a:p>
        </p:txBody>
      </p:sp>
      <p:grpSp>
        <p:nvGrpSpPr>
          <p:cNvPr id="336" name="Google Shape;336;p49"/>
          <p:cNvGrpSpPr/>
          <p:nvPr/>
        </p:nvGrpSpPr>
        <p:grpSpPr>
          <a:xfrm>
            <a:off x="447810" y="1133741"/>
            <a:ext cx="3622932" cy="2614004"/>
            <a:chOff x="3392350" y="379960"/>
            <a:chExt cx="2355000" cy="4261500"/>
          </a:xfrm>
        </p:grpSpPr>
        <p:sp>
          <p:nvSpPr>
            <p:cNvPr id="337" name="Google Shape;337;p49"/>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9"/>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339" name="Google Shape;339;p49"/>
            <p:cNvSpPr txBox="1"/>
            <p:nvPr/>
          </p:nvSpPr>
          <p:spPr>
            <a:xfrm>
              <a:off x="4342454" y="1206435"/>
              <a:ext cx="1302600" cy="2885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Don’t be duped by the profit-seeking of big pharmaceutical companies. Aloe vera often fixes burns much faster than conventional medicine.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340" name="Google Shape;340;p49"/>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341" name="Google Shape;341;p49"/>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2" name="Google Shape;342;p49"/>
          <p:cNvPicPr preferRelativeResize="0"/>
          <p:nvPr/>
        </p:nvPicPr>
        <p:blipFill>
          <a:blip r:embed="rId3">
            <a:alphaModFix/>
          </a:blip>
          <a:stretch>
            <a:fillRect/>
          </a:stretch>
        </p:blipFill>
        <p:spPr>
          <a:xfrm>
            <a:off x="643100" y="1262275"/>
            <a:ext cx="374700" cy="393600"/>
          </a:xfrm>
          <a:prstGeom prst="ellipse">
            <a:avLst/>
          </a:prstGeom>
          <a:noFill/>
          <a:ln>
            <a:noFill/>
          </a:ln>
        </p:spPr>
      </p:pic>
      <p:sp>
        <p:nvSpPr>
          <p:cNvPr id="343" name="Google Shape;343;p49"/>
          <p:cNvSpPr txBox="1"/>
          <p:nvPr/>
        </p:nvSpPr>
        <p:spPr>
          <a:xfrm>
            <a:off x="1077950" y="12166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Javier</a:t>
            </a:r>
            <a:endParaRPr b="1" sz="1100">
              <a:solidFill>
                <a:srgbClr val="434343"/>
              </a:solidFill>
            </a:endParaRPr>
          </a:p>
          <a:p>
            <a:pPr indent="0" lvl="0" marL="0" rtl="0" algn="l">
              <a:spcBef>
                <a:spcPts val="0"/>
              </a:spcBef>
              <a:spcAft>
                <a:spcPts val="0"/>
              </a:spcAft>
              <a:buNone/>
            </a:pPr>
            <a:r>
              <a:rPr lang="en" sz="1100">
                <a:solidFill>
                  <a:srgbClr val="434343"/>
                </a:solidFill>
              </a:rPr>
              <a:t>7 hrs  </a:t>
            </a:r>
            <a:endParaRPr sz="1100">
              <a:solidFill>
                <a:srgbClr val="434343"/>
              </a:solidFill>
            </a:endParaRPr>
          </a:p>
        </p:txBody>
      </p:sp>
      <p:pic>
        <p:nvPicPr>
          <p:cNvPr id="344" name="Google Shape;344;p49"/>
          <p:cNvPicPr preferRelativeResize="0"/>
          <p:nvPr/>
        </p:nvPicPr>
        <p:blipFill rotWithShape="1">
          <a:blip r:embed="rId4">
            <a:alphaModFix/>
          </a:blip>
          <a:srcRect b="2330" l="20688" r="20688" t="-2330"/>
          <a:stretch/>
        </p:blipFill>
        <p:spPr>
          <a:xfrm>
            <a:off x="643250" y="1262887"/>
            <a:ext cx="374400" cy="392400"/>
          </a:xfrm>
          <a:prstGeom prst="ellipse">
            <a:avLst/>
          </a:prstGeom>
          <a:noFill/>
          <a:ln>
            <a:noFill/>
          </a:ln>
        </p:spPr>
      </p:pic>
      <p:pic>
        <p:nvPicPr>
          <p:cNvPr id="345" name="Google Shape;345;p49"/>
          <p:cNvPicPr preferRelativeResize="0"/>
          <p:nvPr/>
        </p:nvPicPr>
        <p:blipFill>
          <a:blip r:embed="rId5">
            <a:alphaModFix/>
          </a:blip>
          <a:stretch>
            <a:fillRect/>
          </a:stretch>
        </p:blipFill>
        <p:spPr>
          <a:xfrm>
            <a:off x="592225" y="1761325"/>
            <a:ext cx="1256400" cy="986400"/>
          </a:xfrm>
          <a:prstGeom prst="rect">
            <a:avLst/>
          </a:prstGeom>
          <a:noFill/>
          <a:ln>
            <a:noFill/>
          </a:ln>
        </p:spPr>
      </p:pic>
      <p:pic>
        <p:nvPicPr>
          <p:cNvPr id="346" name="Google Shape;346;p49"/>
          <p:cNvPicPr preferRelativeResize="0"/>
          <p:nvPr/>
        </p:nvPicPr>
        <p:blipFill rotWithShape="1">
          <a:blip r:embed="rId6">
            <a:alphaModFix/>
          </a:blip>
          <a:srcRect b="11762" l="0" r="15490" t="0"/>
          <a:stretch/>
        </p:blipFill>
        <p:spPr>
          <a:xfrm>
            <a:off x="643250" y="1262887"/>
            <a:ext cx="374400" cy="392400"/>
          </a:xfrm>
          <a:prstGeom prst="ellipse">
            <a:avLst/>
          </a:prstGeom>
          <a:noFill/>
          <a:ln>
            <a:noFill/>
          </a:ln>
        </p:spPr>
      </p:pic>
      <p:sp>
        <p:nvSpPr>
          <p:cNvPr id="347" name="Google Shape;347;p49"/>
          <p:cNvSpPr txBox="1"/>
          <p:nvPr/>
        </p:nvSpPr>
        <p:spPr>
          <a:xfrm>
            <a:off x="312200" y="3747750"/>
            <a:ext cx="42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Big Pharma, </a:t>
            </a:r>
            <a:r>
              <a:rPr lang="en">
                <a:latin typeface="Open Sans"/>
                <a:ea typeface="Open Sans"/>
                <a:cs typeface="Open Sans"/>
                <a:sym typeface="Open Sans"/>
              </a:rPr>
              <a:t>aloe vera, Natural remedies</a:t>
            </a:r>
            <a:endParaRPr>
              <a:latin typeface="Open Sans"/>
              <a:ea typeface="Open Sans"/>
              <a:cs typeface="Open Sans"/>
              <a:sym typeface="Open Sans"/>
            </a:endParaRPr>
          </a:p>
        </p:txBody>
      </p:sp>
      <p:sp>
        <p:nvSpPr>
          <p:cNvPr id="348" name="Google Shape;348;p49"/>
          <p:cNvSpPr/>
          <p:nvPr/>
        </p:nvSpPr>
        <p:spPr>
          <a:xfrm>
            <a:off x="5761500" y="4499275"/>
            <a:ext cx="2891100" cy="48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u="sng">
                <a:solidFill>
                  <a:schemeClr val="hlink"/>
                </a:solidFill>
                <a:hlinkClick action="ppaction://hlinksldjump" r:id="rId7"/>
              </a:rPr>
              <a:t>Outcomes Slide</a:t>
            </a: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4" name="Google Shape;354;p50"/>
          <p:cNvSpPr txBox="1"/>
          <p:nvPr>
            <p:ph idx="4294967295" type="body"/>
          </p:nvPr>
        </p:nvSpPr>
        <p:spPr>
          <a:xfrm>
            <a:off x="161181" y="148125"/>
            <a:ext cx="3726300" cy="43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Myth Debunking</a:t>
            </a:r>
            <a:endParaRPr/>
          </a:p>
        </p:txBody>
      </p:sp>
      <p:grpSp>
        <p:nvGrpSpPr>
          <p:cNvPr id="355" name="Google Shape;355;p50"/>
          <p:cNvGrpSpPr/>
          <p:nvPr/>
        </p:nvGrpSpPr>
        <p:grpSpPr>
          <a:xfrm>
            <a:off x="314670" y="1212278"/>
            <a:ext cx="4399847" cy="2466556"/>
            <a:chOff x="3392350" y="379960"/>
            <a:chExt cx="2355000" cy="4261500"/>
          </a:xfrm>
        </p:grpSpPr>
        <p:sp>
          <p:nvSpPr>
            <p:cNvPr id="356" name="Google Shape;356;p50"/>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0"/>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358" name="Google Shape;358;p50"/>
            <p:cNvSpPr txBox="1"/>
            <p:nvPr/>
          </p:nvSpPr>
          <p:spPr>
            <a:xfrm>
              <a:off x="4207867" y="1364903"/>
              <a:ext cx="1437300" cy="2992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It’s a myth that your heart briefly stops when you sneeze. The fact is, sneezing makes the pressure in our chest change. These small changes can alter blood flow, changing the rhythm of your heartbeat. So even if it feels like your heart skips a beat when you sneeze, it actually doesn’t.</a:t>
              </a:r>
              <a:endParaRPr sz="1200">
                <a:solidFill>
                  <a:srgbClr val="4A86E8"/>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359" name="Google Shape;359;p50"/>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360" name="Google Shape;360;p50"/>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1" name="Google Shape;361;p50"/>
          <p:cNvPicPr preferRelativeResize="0"/>
          <p:nvPr/>
        </p:nvPicPr>
        <p:blipFill>
          <a:blip r:embed="rId3">
            <a:alphaModFix/>
          </a:blip>
          <a:stretch>
            <a:fillRect/>
          </a:stretch>
        </p:blipFill>
        <p:spPr>
          <a:xfrm>
            <a:off x="509975" y="1340813"/>
            <a:ext cx="374700" cy="393600"/>
          </a:xfrm>
          <a:prstGeom prst="ellipse">
            <a:avLst/>
          </a:prstGeom>
          <a:noFill/>
          <a:ln>
            <a:noFill/>
          </a:ln>
        </p:spPr>
      </p:pic>
      <p:sp>
        <p:nvSpPr>
          <p:cNvPr id="362" name="Google Shape;362;p50"/>
          <p:cNvSpPr txBox="1"/>
          <p:nvPr/>
        </p:nvSpPr>
        <p:spPr>
          <a:xfrm>
            <a:off x="944825" y="1295186"/>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Sunne</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363" name="Google Shape;363;p50"/>
          <p:cNvPicPr preferRelativeResize="0"/>
          <p:nvPr/>
        </p:nvPicPr>
        <p:blipFill>
          <a:blip r:embed="rId4">
            <a:alphaModFix/>
          </a:blip>
          <a:stretch>
            <a:fillRect/>
          </a:stretch>
        </p:blipFill>
        <p:spPr>
          <a:xfrm>
            <a:off x="459149" y="1915967"/>
            <a:ext cx="1256300" cy="986600"/>
          </a:xfrm>
          <a:prstGeom prst="rect">
            <a:avLst/>
          </a:prstGeom>
          <a:noFill/>
          <a:ln>
            <a:noFill/>
          </a:ln>
        </p:spPr>
      </p:pic>
      <p:pic>
        <p:nvPicPr>
          <p:cNvPr id="364" name="Google Shape;364;p50"/>
          <p:cNvPicPr preferRelativeResize="0"/>
          <p:nvPr/>
        </p:nvPicPr>
        <p:blipFill>
          <a:blip r:embed="rId5">
            <a:alphaModFix/>
          </a:blip>
          <a:stretch>
            <a:fillRect/>
          </a:stretch>
        </p:blipFill>
        <p:spPr>
          <a:xfrm>
            <a:off x="459100" y="1916063"/>
            <a:ext cx="1256400" cy="986400"/>
          </a:xfrm>
          <a:prstGeom prst="rect">
            <a:avLst/>
          </a:prstGeom>
          <a:noFill/>
          <a:ln>
            <a:noFill/>
          </a:ln>
        </p:spPr>
      </p:pic>
      <p:pic>
        <p:nvPicPr>
          <p:cNvPr id="365" name="Google Shape;365;p50"/>
          <p:cNvPicPr preferRelativeResize="0"/>
          <p:nvPr/>
        </p:nvPicPr>
        <p:blipFill rotWithShape="1">
          <a:blip r:embed="rId6">
            <a:alphaModFix/>
          </a:blip>
          <a:srcRect b="2330" l="20688" r="20688" t="-2330"/>
          <a:stretch/>
        </p:blipFill>
        <p:spPr>
          <a:xfrm>
            <a:off x="510125" y="1341425"/>
            <a:ext cx="374400" cy="392400"/>
          </a:xfrm>
          <a:prstGeom prst="ellipse">
            <a:avLst/>
          </a:prstGeom>
          <a:noFill/>
          <a:ln>
            <a:noFill/>
          </a:ln>
        </p:spPr>
      </p:pic>
      <p:sp>
        <p:nvSpPr>
          <p:cNvPr id="366" name="Google Shape;366;p50"/>
          <p:cNvSpPr txBox="1"/>
          <p:nvPr/>
        </p:nvSpPr>
        <p:spPr>
          <a:xfrm>
            <a:off x="459100" y="3773075"/>
            <a:ext cx="13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heart</a:t>
            </a:r>
            <a:endParaRPr>
              <a:latin typeface="Open Sans"/>
              <a:ea typeface="Open Sans"/>
              <a:cs typeface="Open Sans"/>
              <a:sym typeface="Open Sans"/>
            </a:endParaRPr>
          </a:p>
        </p:txBody>
      </p:sp>
      <p:sp>
        <p:nvSpPr>
          <p:cNvPr id="367" name="Google Shape;367;p50"/>
          <p:cNvSpPr/>
          <p:nvPr/>
        </p:nvSpPr>
        <p:spPr>
          <a:xfrm>
            <a:off x="5162325" y="495475"/>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0"/>
          <p:cNvSpPr txBox="1"/>
          <p:nvPr/>
        </p:nvSpPr>
        <p:spPr>
          <a:xfrm>
            <a:off x="5323075" y="3348950"/>
            <a:ext cx="3308700" cy="75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Helvetica Neue"/>
                <a:ea typeface="Helvetica Neue"/>
                <a:cs typeface="Helvetica Neue"/>
                <a:sym typeface="Helvetica Neue"/>
              </a:rPr>
              <a:t>5 popular myths debunked!</a:t>
            </a:r>
            <a:endParaRPr b="1"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rPr>
              <a:t>Medical doctor Yasmin Ahmadi helps debunk some common myths about health and wellness.</a:t>
            </a:r>
            <a:endParaRPr b="1" sz="1200">
              <a:solidFill>
                <a:schemeClr val="dk1"/>
              </a:solidFill>
            </a:endParaRPr>
          </a:p>
        </p:txBody>
      </p:sp>
      <p:pic>
        <p:nvPicPr>
          <p:cNvPr id="369" name="Google Shape;369;p50"/>
          <p:cNvPicPr preferRelativeResize="0"/>
          <p:nvPr/>
        </p:nvPicPr>
        <p:blipFill>
          <a:blip r:embed="rId7">
            <a:alphaModFix/>
          </a:blip>
          <a:stretch>
            <a:fillRect/>
          </a:stretch>
        </p:blipFill>
        <p:spPr>
          <a:xfrm>
            <a:off x="5385425" y="1212275"/>
            <a:ext cx="3183975" cy="2136684"/>
          </a:xfrm>
          <a:prstGeom prst="rect">
            <a:avLst/>
          </a:prstGeom>
          <a:noFill/>
          <a:ln>
            <a:noFill/>
          </a:ln>
        </p:spPr>
      </p:pic>
      <p:sp>
        <p:nvSpPr>
          <p:cNvPr id="370" name="Google Shape;370;p50"/>
          <p:cNvSpPr txBox="1"/>
          <p:nvPr/>
        </p:nvSpPr>
        <p:spPr>
          <a:xfrm>
            <a:off x="5905675" y="59864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Lolita</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371" name="Google Shape;371;p50"/>
          <p:cNvPicPr preferRelativeResize="0"/>
          <p:nvPr/>
        </p:nvPicPr>
        <p:blipFill>
          <a:blip r:embed="rId3">
            <a:alphaModFix/>
          </a:blip>
          <a:stretch>
            <a:fillRect/>
          </a:stretch>
        </p:blipFill>
        <p:spPr>
          <a:xfrm>
            <a:off x="5530975" y="666025"/>
            <a:ext cx="374700" cy="393600"/>
          </a:xfrm>
          <a:prstGeom prst="ellipse">
            <a:avLst/>
          </a:prstGeom>
          <a:noFill/>
          <a:ln>
            <a:noFill/>
          </a:ln>
        </p:spPr>
      </p:pic>
      <p:pic>
        <p:nvPicPr>
          <p:cNvPr id="372" name="Google Shape;372;p50"/>
          <p:cNvPicPr preferRelativeResize="0"/>
          <p:nvPr/>
        </p:nvPicPr>
        <p:blipFill>
          <a:blip r:embed="rId8">
            <a:alphaModFix/>
          </a:blip>
          <a:stretch>
            <a:fillRect/>
          </a:stretch>
        </p:blipFill>
        <p:spPr>
          <a:xfrm>
            <a:off x="5386225" y="1211413"/>
            <a:ext cx="3182400" cy="2138400"/>
          </a:xfrm>
          <a:prstGeom prst="rect">
            <a:avLst/>
          </a:prstGeom>
          <a:noFill/>
          <a:ln>
            <a:noFill/>
          </a:ln>
        </p:spPr>
      </p:pic>
      <p:sp>
        <p:nvSpPr>
          <p:cNvPr id="373" name="Google Shape;373;p50"/>
          <p:cNvSpPr/>
          <p:nvPr/>
        </p:nvSpPr>
        <p:spPr>
          <a:xfrm>
            <a:off x="5383272" y="1211375"/>
            <a:ext cx="3154800" cy="2118600"/>
          </a:xfrm>
          <a:prstGeom prst="rect">
            <a:avLst/>
          </a:prstGeom>
          <a:solidFill>
            <a:srgbClr val="6FE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EBC2"/>
              </a:solidFill>
              <a:highlight>
                <a:srgbClr val="6FEBC2"/>
              </a:highlight>
            </a:endParaRPr>
          </a:p>
        </p:txBody>
      </p:sp>
      <p:grpSp>
        <p:nvGrpSpPr>
          <p:cNvPr id="374" name="Google Shape;374;p50"/>
          <p:cNvGrpSpPr/>
          <p:nvPr/>
        </p:nvGrpSpPr>
        <p:grpSpPr>
          <a:xfrm>
            <a:off x="5383343" y="2980255"/>
            <a:ext cx="3155202" cy="354162"/>
            <a:chOff x="2155668" y="3058453"/>
            <a:chExt cx="4836300" cy="410100"/>
          </a:xfrm>
        </p:grpSpPr>
        <p:sp>
          <p:nvSpPr>
            <p:cNvPr id="375" name="Google Shape;375;p50"/>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0"/>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0"/>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0"/>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50"/>
          <p:cNvSpPr txBox="1"/>
          <p:nvPr/>
        </p:nvSpPr>
        <p:spPr>
          <a:xfrm>
            <a:off x="5476381" y="1369551"/>
            <a:ext cx="2601600" cy="19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EFEFEF"/>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MYTH: Sitting close to the TV does NOT damage your eyes, but it may cause eyestrain.</a:t>
            </a:r>
            <a:endParaRPr b="1">
              <a:solidFill>
                <a:schemeClr val="dk1"/>
              </a:solidFill>
              <a:latin typeface="Open Sans"/>
              <a:ea typeface="Open Sans"/>
              <a:cs typeface="Open Sans"/>
              <a:sym typeface="Open Sans"/>
            </a:endParaRPr>
          </a:p>
        </p:txBody>
      </p:sp>
      <p:pic>
        <p:nvPicPr>
          <p:cNvPr id="380" name="Google Shape;380;p50"/>
          <p:cNvPicPr preferRelativeResize="0"/>
          <p:nvPr/>
        </p:nvPicPr>
        <p:blipFill>
          <a:blip r:embed="rId9">
            <a:alphaModFix/>
          </a:blip>
          <a:stretch>
            <a:fillRect/>
          </a:stretch>
        </p:blipFill>
        <p:spPr>
          <a:xfrm>
            <a:off x="7542426" y="2006724"/>
            <a:ext cx="890865" cy="884398"/>
          </a:xfrm>
          <a:prstGeom prst="rect">
            <a:avLst/>
          </a:prstGeom>
          <a:noFill/>
          <a:ln>
            <a:noFill/>
          </a:ln>
        </p:spPr>
      </p:pic>
      <p:pic>
        <p:nvPicPr>
          <p:cNvPr id="381" name="Google Shape;381;p50"/>
          <p:cNvPicPr preferRelativeResize="0"/>
          <p:nvPr/>
        </p:nvPicPr>
        <p:blipFill rotWithShape="1">
          <a:blip r:embed="rId10">
            <a:alphaModFix/>
          </a:blip>
          <a:srcRect b="36597" l="12426" r="0" t="2191"/>
          <a:stretch/>
        </p:blipFill>
        <p:spPr>
          <a:xfrm>
            <a:off x="5531124" y="666616"/>
            <a:ext cx="374400" cy="392400"/>
          </a:xfrm>
          <a:prstGeom prst="ellipse">
            <a:avLst/>
          </a:prstGeom>
          <a:noFill/>
          <a:ln>
            <a:noFill/>
          </a:ln>
        </p:spPr>
      </p:pic>
      <p:sp>
        <p:nvSpPr>
          <p:cNvPr id="382" name="Google Shape;382;p50"/>
          <p:cNvSpPr txBox="1"/>
          <p:nvPr/>
        </p:nvSpPr>
        <p:spPr>
          <a:xfrm>
            <a:off x="4434275" y="4402375"/>
            <a:ext cx="12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eyes</a:t>
            </a:r>
            <a:endParaRPr>
              <a:latin typeface="Open Sans"/>
              <a:ea typeface="Open Sans"/>
              <a:cs typeface="Open Sans"/>
              <a:sym typeface="Open Sans"/>
            </a:endParaRPr>
          </a:p>
        </p:txBody>
      </p:sp>
      <p:sp>
        <p:nvSpPr>
          <p:cNvPr id="383" name="Google Shape;383;p50"/>
          <p:cNvSpPr/>
          <p:nvPr/>
        </p:nvSpPr>
        <p:spPr>
          <a:xfrm>
            <a:off x="5761500" y="4499275"/>
            <a:ext cx="2891100" cy="48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u="sng">
                <a:solidFill>
                  <a:schemeClr val="hlink"/>
                </a:solidFill>
                <a:hlinkClick action="ppaction://hlinksldjump" r:id="rId11"/>
              </a:rPr>
              <a:t>Outcomes Slide</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7" name="Shape 387"/>
        <p:cNvGrpSpPr/>
        <p:nvPr/>
      </p:nvGrpSpPr>
      <p:grpSpPr>
        <a:xfrm>
          <a:off x="0" y="0"/>
          <a:ext cx="0" cy="0"/>
          <a:chOff x="0" y="0"/>
          <a:chExt cx="0" cy="0"/>
        </a:xfrm>
      </p:grpSpPr>
      <p:sp>
        <p:nvSpPr>
          <p:cNvPr id="388" name="Google Shape;388;p51"/>
          <p:cNvSpPr txBox="1"/>
          <p:nvPr>
            <p:ph type="title"/>
          </p:nvPr>
        </p:nvSpPr>
        <p:spPr>
          <a:xfrm>
            <a:off x="822600" y="857250"/>
            <a:ext cx="8353200" cy="32406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lang="en" sz="5000"/>
              <a:t>Misinfo Emotions: 2 each</a:t>
            </a:r>
            <a:endParaRPr sz="5000"/>
          </a:p>
        </p:txBody>
      </p:sp>
      <p:sp>
        <p:nvSpPr>
          <p:cNvPr id="389" name="Google Shape;38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51"/>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3"/>
              </a:rPr>
              <a:t>Back</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grpSp>
        <p:nvGrpSpPr>
          <p:cNvPr id="395" name="Google Shape;395;p52"/>
          <p:cNvGrpSpPr/>
          <p:nvPr/>
        </p:nvGrpSpPr>
        <p:grpSpPr>
          <a:xfrm>
            <a:off x="463028" y="1133791"/>
            <a:ext cx="3618778" cy="1807302"/>
            <a:chOff x="3395850" y="451550"/>
            <a:chExt cx="2352300" cy="4261500"/>
          </a:xfrm>
        </p:grpSpPr>
        <p:sp>
          <p:nvSpPr>
            <p:cNvPr id="396" name="Google Shape;396;p52"/>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2"/>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Jessica</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398" name="Google Shape;398;p52"/>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399" name="Google Shape;399;p52"/>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So we finally know why they want us to get flu vaccines every year. It’s all about collecting our DNA and adding it to their databases so they can easily track and control us.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4A86E8"/>
                  </a:solidFill>
                </a:rPr>
                <a:t>#DNAfarming #jointheresistance</a:t>
              </a:r>
              <a:endParaRPr sz="1200">
                <a:solidFill>
                  <a:srgbClr val="4A86E8"/>
                </a:solidFill>
              </a:endParaRPr>
            </a:p>
            <a:p>
              <a:pPr indent="0" lvl="0" marL="0" rtl="0" algn="l">
                <a:spcBef>
                  <a:spcPts val="0"/>
                </a:spcBef>
                <a:spcAft>
                  <a:spcPts val="0"/>
                </a:spcAft>
                <a:buClr>
                  <a:schemeClr val="dk1"/>
                </a:buClr>
                <a:buSzPts val="1100"/>
                <a:buFont typeface="Arial"/>
                <a:buNone/>
              </a:pPr>
              <a:r>
                <a:rPr lang="en" sz="1200">
                  <a:solidFill>
                    <a:srgbClr val="4A86E8"/>
                  </a:solidFill>
                </a:rPr>
                <a:t>#wakeup</a:t>
              </a:r>
              <a:endParaRPr sz="1200">
                <a:solidFill>
                  <a:srgbClr val="4A86E8"/>
                </a:solidFill>
              </a:endParaRPr>
            </a:p>
            <a:p>
              <a:pPr indent="0" lvl="0" marL="0" rtl="0" algn="l">
                <a:spcBef>
                  <a:spcPts val="0"/>
                </a:spcBef>
                <a:spcAft>
                  <a:spcPts val="0"/>
                </a:spcAft>
                <a:buNone/>
              </a:pPr>
              <a:r>
                <a:t/>
              </a:r>
              <a:endParaRPr sz="1200">
                <a:solidFill>
                  <a:schemeClr val="dk1"/>
                </a:solidFill>
              </a:endParaRPr>
            </a:p>
          </p:txBody>
        </p:sp>
        <p:sp>
          <p:nvSpPr>
            <p:cNvPr id="400" name="Google Shape;400;p52"/>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2" name="Google Shape;402;p52"/>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403" name="Google Shape;403;p52"/>
          <p:cNvSpPr txBox="1"/>
          <p:nvPr>
            <p:ph idx="4294967295" type="body"/>
          </p:nvPr>
        </p:nvSpPr>
        <p:spPr>
          <a:xfrm>
            <a:off x="161181" y="148125"/>
            <a:ext cx="3726300" cy="43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Vaccine Misinfo</a:t>
            </a:r>
            <a:endParaRPr/>
          </a:p>
        </p:txBody>
      </p:sp>
      <p:pic>
        <p:nvPicPr>
          <p:cNvPr id="404" name="Google Shape;404;p52"/>
          <p:cNvPicPr preferRelativeResize="0"/>
          <p:nvPr/>
        </p:nvPicPr>
        <p:blipFill rotWithShape="1">
          <a:blip r:embed="rId4">
            <a:alphaModFix/>
          </a:blip>
          <a:srcRect b="0" l="49912" r="0" t="0"/>
          <a:stretch/>
        </p:blipFill>
        <p:spPr>
          <a:xfrm>
            <a:off x="709750" y="1262892"/>
            <a:ext cx="374400" cy="392400"/>
          </a:xfrm>
          <a:prstGeom prst="ellipse">
            <a:avLst/>
          </a:prstGeom>
          <a:noFill/>
          <a:ln>
            <a:noFill/>
          </a:ln>
        </p:spPr>
      </p:pic>
      <p:sp>
        <p:nvSpPr>
          <p:cNvPr id="405" name="Google Shape;405;p52"/>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Vaccine</a:t>
            </a:r>
            <a:endParaRPr>
              <a:latin typeface="Open Sans"/>
              <a:ea typeface="Open Sans"/>
              <a:cs typeface="Open Sans"/>
              <a:sym typeface="Open Sans"/>
            </a:endParaRPr>
          </a:p>
        </p:txBody>
      </p:sp>
      <p:grpSp>
        <p:nvGrpSpPr>
          <p:cNvPr id="406" name="Google Shape;406;p52"/>
          <p:cNvGrpSpPr/>
          <p:nvPr/>
        </p:nvGrpSpPr>
        <p:grpSpPr>
          <a:xfrm>
            <a:off x="5029668" y="1133780"/>
            <a:ext cx="3622932" cy="2262004"/>
            <a:chOff x="3392350" y="379960"/>
            <a:chExt cx="2355000" cy="4261500"/>
          </a:xfrm>
        </p:grpSpPr>
        <p:sp>
          <p:nvSpPr>
            <p:cNvPr id="407" name="Google Shape;407;p52"/>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2"/>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409" name="Google Shape;409;p52"/>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FACT: 8% of all kids 5-10 have dangerous side-effects from the Moderna vaccine. Do your research and protect your children.</a:t>
              </a:r>
              <a:endParaRPr sz="1200">
                <a:solidFill>
                  <a:srgbClr val="4A86E8"/>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cxnSp>
          <p:nvCxnSpPr>
            <p:cNvPr id="410" name="Google Shape;410;p52"/>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411" name="Google Shape;411;p52"/>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2" name="Google Shape;412;p52"/>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413" name="Google Shape;413;p52"/>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Shirley</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414" name="Google Shape;414;p52"/>
          <p:cNvPicPr preferRelativeResize="0"/>
          <p:nvPr/>
        </p:nvPicPr>
        <p:blipFill>
          <a:blip r:embed="rId5">
            <a:alphaModFix/>
          </a:blip>
          <a:stretch>
            <a:fillRect/>
          </a:stretch>
        </p:blipFill>
        <p:spPr>
          <a:xfrm>
            <a:off x="5174149" y="1837455"/>
            <a:ext cx="1256300" cy="986600"/>
          </a:xfrm>
          <a:prstGeom prst="rect">
            <a:avLst/>
          </a:prstGeom>
          <a:noFill/>
          <a:ln>
            <a:noFill/>
          </a:ln>
        </p:spPr>
      </p:pic>
      <p:pic>
        <p:nvPicPr>
          <p:cNvPr id="415" name="Google Shape;415;p52"/>
          <p:cNvPicPr preferRelativeResize="0"/>
          <p:nvPr/>
        </p:nvPicPr>
        <p:blipFill rotWithShape="1">
          <a:blip r:embed="rId6">
            <a:alphaModFix/>
          </a:blip>
          <a:srcRect b="0" l="10600" r="17529" t="0"/>
          <a:stretch/>
        </p:blipFill>
        <p:spPr>
          <a:xfrm>
            <a:off x="5174089" y="1837550"/>
            <a:ext cx="1256400" cy="986400"/>
          </a:xfrm>
          <a:prstGeom prst="rect">
            <a:avLst/>
          </a:prstGeom>
          <a:noFill/>
          <a:ln>
            <a:noFill/>
          </a:ln>
        </p:spPr>
      </p:pic>
      <p:pic>
        <p:nvPicPr>
          <p:cNvPr id="416" name="Google Shape;416;p52"/>
          <p:cNvPicPr preferRelativeResize="0"/>
          <p:nvPr/>
        </p:nvPicPr>
        <p:blipFill rotWithShape="1">
          <a:blip r:embed="rId7">
            <a:alphaModFix/>
          </a:blip>
          <a:srcRect b="6041" l="0" r="0" t="0"/>
          <a:stretch/>
        </p:blipFill>
        <p:spPr>
          <a:xfrm>
            <a:off x="5174100" y="1837550"/>
            <a:ext cx="1256400" cy="986400"/>
          </a:xfrm>
          <a:prstGeom prst="rect">
            <a:avLst/>
          </a:prstGeom>
          <a:noFill/>
          <a:ln>
            <a:noFill/>
          </a:ln>
        </p:spPr>
      </p:pic>
      <p:pic>
        <p:nvPicPr>
          <p:cNvPr id="417" name="Google Shape;417;p52"/>
          <p:cNvPicPr preferRelativeResize="0"/>
          <p:nvPr/>
        </p:nvPicPr>
        <p:blipFill>
          <a:blip r:embed="rId8">
            <a:alphaModFix/>
          </a:blip>
          <a:stretch>
            <a:fillRect/>
          </a:stretch>
        </p:blipFill>
        <p:spPr>
          <a:xfrm>
            <a:off x="5225125" y="1262900"/>
            <a:ext cx="374400" cy="392400"/>
          </a:xfrm>
          <a:prstGeom prst="ellipse">
            <a:avLst/>
          </a:prstGeom>
          <a:noFill/>
          <a:ln>
            <a:noFill/>
          </a:ln>
        </p:spPr>
      </p:pic>
      <p:sp>
        <p:nvSpPr>
          <p:cNvPr id="418" name="Google Shape;418;p52"/>
          <p:cNvSpPr txBox="1"/>
          <p:nvPr/>
        </p:nvSpPr>
        <p:spPr>
          <a:xfrm>
            <a:off x="5174100" y="3648500"/>
            <a:ext cx="23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Children, Vaccine</a:t>
            </a:r>
            <a:endParaRPr u="sng">
              <a:latin typeface="Open Sans"/>
              <a:ea typeface="Open Sans"/>
              <a:cs typeface="Open Sans"/>
              <a:sym typeface="Open Sans"/>
            </a:endParaRPr>
          </a:p>
        </p:txBody>
      </p:sp>
      <p:sp>
        <p:nvSpPr>
          <p:cNvPr id="419" name="Google Shape;419;p52"/>
          <p:cNvSpPr/>
          <p:nvPr/>
        </p:nvSpPr>
        <p:spPr>
          <a:xfrm>
            <a:off x="5761500" y="4499275"/>
            <a:ext cx="2891100" cy="48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u="sng">
                <a:solidFill>
                  <a:schemeClr val="hlink"/>
                </a:solidFill>
                <a:hlinkClick action="ppaction://hlinksldjump" r:id="rId9"/>
              </a:rPr>
              <a:t>Outcomes Slide</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grpSp>
        <p:nvGrpSpPr>
          <p:cNvPr id="424" name="Google Shape;424;p53"/>
          <p:cNvGrpSpPr/>
          <p:nvPr/>
        </p:nvGrpSpPr>
        <p:grpSpPr>
          <a:xfrm>
            <a:off x="463028" y="1133791"/>
            <a:ext cx="3618778" cy="1807302"/>
            <a:chOff x="3395850" y="451550"/>
            <a:chExt cx="2352300" cy="4261500"/>
          </a:xfrm>
        </p:grpSpPr>
        <p:sp>
          <p:nvSpPr>
            <p:cNvPr id="425" name="Google Shape;425;p53"/>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3"/>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JohnSands44</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427" name="Google Shape;427;p5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428" name="Google Shape;428;p53"/>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They continue silencing us and what we know — Dentists are using dangerous ingredients when they clean your children’s teeth which can lead to a lower IQ.</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4A86E8"/>
                  </a:solidFill>
                </a:rPr>
                <a:t>#savethechildren #knowthetruth #medical choice</a:t>
              </a:r>
              <a:endParaRPr sz="1200">
                <a:solidFill>
                  <a:srgbClr val="4A86E8"/>
                </a:solidFill>
              </a:endParaRPr>
            </a:p>
            <a:p>
              <a:pPr indent="0" lvl="0" marL="0" rtl="0" algn="l">
                <a:spcBef>
                  <a:spcPts val="0"/>
                </a:spcBef>
                <a:spcAft>
                  <a:spcPts val="0"/>
                </a:spcAft>
                <a:buNone/>
              </a:pPr>
              <a:r>
                <a:t/>
              </a:r>
              <a:endParaRPr sz="1200">
                <a:solidFill>
                  <a:schemeClr val="dk1"/>
                </a:solidFill>
              </a:endParaRPr>
            </a:p>
          </p:txBody>
        </p:sp>
        <p:sp>
          <p:nvSpPr>
            <p:cNvPr id="429" name="Google Shape;429;p5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53"/>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432" name="Google Shape;432;p53"/>
          <p:cNvSpPr txBox="1"/>
          <p:nvPr>
            <p:ph idx="4294967295" type="body"/>
          </p:nvPr>
        </p:nvSpPr>
        <p:spPr>
          <a:xfrm>
            <a:off x="161181" y="148125"/>
            <a:ext cx="3726300" cy="43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Conspiracy Emotions</a:t>
            </a:r>
            <a:endParaRPr/>
          </a:p>
        </p:txBody>
      </p:sp>
      <p:pic>
        <p:nvPicPr>
          <p:cNvPr id="433" name="Google Shape;433;p53"/>
          <p:cNvPicPr preferRelativeResize="0"/>
          <p:nvPr/>
        </p:nvPicPr>
        <p:blipFill>
          <a:blip r:embed="rId4">
            <a:alphaModFix/>
          </a:blip>
          <a:stretch>
            <a:fillRect/>
          </a:stretch>
        </p:blipFill>
        <p:spPr>
          <a:xfrm>
            <a:off x="709749" y="1262891"/>
            <a:ext cx="374400" cy="392400"/>
          </a:xfrm>
          <a:prstGeom prst="ellipse">
            <a:avLst/>
          </a:prstGeom>
          <a:noFill/>
          <a:ln cap="flat" cmpd="sng" w="9525">
            <a:solidFill>
              <a:schemeClr val="lt2"/>
            </a:solidFill>
            <a:prstDash val="solid"/>
            <a:round/>
            <a:headEnd len="sm" w="sm" type="none"/>
            <a:tailEnd len="sm" w="sm" type="none"/>
          </a:ln>
        </p:spPr>
      </p:pic>
      <p:sp>
        <p:nvSpPr>
          <p:cNvPr id="434" name="Google Shape;434;p53"/>
          <p:cNvSpPr txBox="1"/>
          <p:nvPr/>
        </p:nvSpPr>
        <p:spPr>
          <a:xfrm>
            <a:off x="447800" y="364850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Children</a:t>
            </a:r>
            <a:endParaRPr>
              <a:latin typeface="Open Sans"/>
              <a:ea typeface="Open Sans"/>
              <a:cs typeface="Open Sans"/>
              <a:sym typeface="Open Sans"/>
            </a:endParaRPr>
          </a:p>
        </p:txBody>
      </p:sp>
      <p:grpSp>
        <p:nvGrpSpPr>
          <p:cNvPr id="435" name="Google Shape;435;p53"/>
          <p:cNvGrpSpPr/>
          <p:nvPr/>
        </p:nvGrpSpPr>
        <p:grpSpPr>
          <a:xfrm>
            <a:off x="4571993" y="1171085"/>
            <a:ext cx="3624163" cy="1732726"/>
            <a:chOff x="3392350" y="451550"/>
            <a:chExt cx="2355800" cy="4261500"/>
          </a:xfrm>
        </p:grpSpPr>
        <p:sp>
          <p:nvSpPr>
            <p:cNvPr id="436" name="Google Shape;436;p53"/>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3"/>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Trushar</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438" name="Google Shape;438;p53"/>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439" name="Google Shape;439;p53"/>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They are hiding the truth from you and putting our children in danger. Give your child a tablespoon of garlic and honey each day to prevent measles, not any of the mysterious drugs doctors want to feed to our kids. </a:t>
              </a:r>
              <a:endParaRPr sz="1200">
                <a:solidFill>
                  <a:schemeClr val="dk1"/>
                </a:solidFill>
              </a:endParaRPr>
            </a:p>
            <a:p>
              <a:pPr indent="0" lvl="0" marL="0" rtl="0" algn="l">
                <a:spcBef>
                  <a:spcPts val="0"/>
                </a:spcBef>
                <a:spcAft>
                  <a:spcPts val="0"/>
                </a:spcAft>
                <a:buNone/>
              </a:pPr>
              <a:r>
                <a:t/>
              </a:r>
              <a:endParaRPr sz="1200">
                <a:solidFill>
                  <a:srgbClr val="4A86E8"/>
                </a:solidFill>
              </a:endParaRPr>
            </a:p>
          </p:txBody>
        </p:sp>
        <p:cxnSp>
          <p:nvCxnSpPr>
            <p:cNvPr id="440" name="Google Shape;440;p53"/>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441" name="Google Shape;441;p53"/>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2" name="Google Shape;442;p53"/>
          <p:cNvPicPr preferRelativeResize="0"/>
          <p:nvPr/>
        </p:nvPicPr>
        <p:blipFill>
          <a:blip r:embed="rId3">
            <a:alphaModFix/>
          </a:blip>
          <a:stretch>
            <a:fillRect/>
          </a:stretch>
        </p:blipFill>
        <p:spPr>
          <a:xfrm>
            <a:off x="4823975" y="1299613"/>
            <a:ext cx="374700" cy="393600"/>
          </a:xfrm>
          <a:prstGeom prst="ellipse">
            <a:avLst/>
          </a:prstGeom>
          <a:noFill/>
          <a:ln>
            <a:noFill/>
          </a:ln>
        </p:spPr>
      </p:pic>
      <p:sp>
        <p:nvSpPr>
          <p:cNvPr id="443" name="Google Shape;443;p53"/>
          <p:cNvSpPr txBox="1"/>
          <p:nvPr/>
        </p:nvSpPr>
        <p:spPr>
          <a:xfrm>
            <a:off x="4823975" y="3540800"/>
            <a:ext cx="24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Vaccine, Children</a:t>
            </a:r>
            <a:endParaRPr u="sng">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natural remedies</a:t>
            </a:r>
            <a:endParaRPr>
              <a:latin typeface="Open Sans"/>
              <a:ea typeface="Open Sans"/>
              <a:cs typeface="Open Sans"/>
              <a:sym typeface="Open Sans"/>
            </a:endParaRPr>
          </a:p>
        </p:txBody>
      </p:sp>
      <p:sp>
        <p:nvSpPr>
          <p:cNvPr id="444" name="Google Shape;444;p53"/>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5"/>
              </a:rPr>
              <a:t>Back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Outcomes</a:t>
            </a:r>
            <a:endParaRPr/>
          </a:p>
        </p:txBody>
      </p:sp>
      <p:sp>
        <p:nvSpPr>
          <p:cNvPr id="85" name="Google Shape;85;p18"/>
          <p:cNvSpPr txBox="1"/>
          <p:nvPr>
            <p:ph idx="1" type="body"/>
          </p:nvPr>
        </p:nvSpPr>
        <p:spPr>
          <a:xfrm>
            <a:off x="311700" y="1559900"/>
            <a:ext cx="8347800" cy="33840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28571"/>
              <a:buChar char="●"/>
            </a:pPr>
            <a:r>
              <a:rPr lang="en" sz="1400">
                <a:solidFill>
                  <a:schemeClr val="dk1"/>
                </a:solidFill>
              </a:rPr>
              <a:t>What outcomes to focus on?</a:t>
            </a:r>
            <a:endParaRPr sz="1400">
              <a:solidFill>
                <a:schemeClr val="dk1"/>
              </a:solidFill>
            </a:endParaRPr>
          </a:p>
          <a:p>
            <a:pPr indent="-310832" lvl="1" marL="914400" rtl="0" algn="l">
              <a:spcBef>
                <a:spcPts val="0"/>
              </a:spcBef>
              <a:spcAft>
                <a:spcPts val="0"/>
              </a:spcAft>
              <a:buSzPct val="100000"/>
              <a:buChar char="○"/>
            </a:pPr>
            <a:r>
              <a:rPr lang="en">
                <a:solidFill>
                  <a:schemeClr val="dk1"/>
                </a:solidFill>
              </a:rPr>
              <a:t>Ability to detect misinformation</a:t>
            </a:r>
            <a:endParaRPr>
              <a:solidFill>
                <a:schemeClr val="dk1"/>
              </a:solidFill>
            </a:endParaRPr>
          </a:p>
          <a:p>
            <a:pPr indent="-310832" lvl="1" marL="914400" rtl="0" algn="l">
              <a:spcBef>
                <a:spcPts val="0"/>
              </a:spcBef>
              <a:spcAft>
                <a:spcPts val="0"/>
              </a:spcAft>
              <a:buSzPct val="100000"/>
              <a:buChar char="○"/>
            </a:pPr>
            <a:r>
              <a:rPr lang="en">
                <a:solidFill>
                  <a:schemeClr val="dk1"/>
                </a:solidFill>
              </a:rPr>
              <a:t>Ability to recognize the tactics taught in the course</a:t>
            </a:r>
            <a:endParaRPr>
              <a:solidFill>
                <a:schemeClr val="dk1"/>
              </a:solidFill>
            </a:endParaRPr>
          </a:p>
          <a:p>
            <a:pPr indent="-310832" lvl="1" marL="914400" rtl="0" algn="l">
              <a:spcBef>
                <a:spcPts val="0"/>
              </a:spcBef>
              <a:spcAft>
                <a:spcPts val="0"/>
              </a:spcAft>
              <a:buSzPct val="100000"/>
              <a:buChar char="○"/>
            </a:pPr>
            <a:r>
              <a:rPr lang="en">
                <a:solidFill>
                  <a:schemeClr val="dk1"/>
                </a:solidFill>
              </a:rPr>
              <a:t>Follow up actions: sharing, fact checking, reporting</a:t>
            </a:r>
            <a:endParaRPr>
              <a:solidFill>
                <a:schemeClr val="dk1"/>
              </a:solidFill>
            </a:endParaRPr>
          </a:p>
          <a:p>
            <a:pPr indent="-310832" lvl="1" marL="914400" rtl="0" algn="l">
              <a:spcBef>
                <a:spcPts val="0"/>
              </a:spcBef>
              <a:spcAft>
                <a:spcPts val="0"/>
              </a:spcAft>
              <a:buClr>
                <a:schemeClr val="dk1"/>
              </a:buClr>
              <a:buSzPct val="100000"/>
              <a:buChar char="○"/>
            </a:pPr>
            <a:r>
              <a:rPr lang="en">
                <a:solidFill>
                  <a:schemeClr val="dk1"/>
                </a:solidFill>
              </a:rPr>
              <a:t>Reactions to information: familiarity, emotions, etc</a:t>
            </a:r>
            <a:endParaRPr>
              <a:solidFill>
                <a:schemeClr val="dk1"/>
              </a:solidFill>
            </a:endParaRPr>
          </a:p>
          <a:p>
            <a:pPr indent="-334327" lvl="0" marL="457200" rtl="0" algn="l">
              <a:spcBef>
                <a:spcPts val="1000"/>
              </a:spcBef>
              <a:spcAft>
                <a:spcPts val="0"/>
              </a:spcAft>
              <a:buSzPct val="128571"/>
              <a:buChar char="●"/>
            </a:pPr>
            <a:r>
              <a:rPr lang="en" sz="1400">
                <a:solidFill>
                  <a:schemeClr val="dk1"/>
                </a:solidFill>
              </a:rPr>
              <a:t>How do we effectively test these outcomes?</a:t>
            </a:r>
            <a:endParaRPr sz="1400">
              <a:solidFill>
                <a:schemeClr val="dk1"/>
              </a:solidFill>
            </a:endParaRPr>
          </a:p>
          <a:p>
            <a:pPr indent="-310832" lvl="1" marL="914400" marR="0" rtl="0" algn="l">
              <a:lnSpc>
                <a:spcPct val="115000"/>
              </a:lnSpc>
              <a:spcBef>
                <a:spcPts val="0"/>
              </a:spcBef>
              <a:spcAft>
                <a:spcPts val="0"/>
              </a:spcAft>
              <a:buSzPct val="100000"/>
              <a:buChar char="○"/>
            </a:pPr>
            <a:r>
              <a:rPr lang="en">
                <a:solidFill>
                  <a:schemeClr val="dk1"/>
                </a:solidFill>
              </a:rPr>
              <a:t>Misinformation depends on knowledge and context. Evidence search/fact check is required for unfamiliar topics.</a:t>
            </a:r>
            <a:endParaRPr>
              <a:solidFill>
                <a:schemeClr val="dk1"/>
              </a:solidFill>
            </a:endParaRPr>
          </a:p>
          <a:p>
            <a:pPr indent="-310832" lvl="1" marL="914400" marR="0" rtl="0" algn="l">
              <a:lnSpc>
                <a:spcPct val="115000"/>
              </a:lnSpc>
              <a:spcBef>
                <a:spcPts val="0"/>
              </a:spcBef>
              <a:spcAft>
                <a:spcPts val="0"/>
              </a:spcAft>
              <a:buSzPct val="100000"/>
              <a:buChar char="○"/>
            </a:pPr>
            <a:r>
              <a:rPr lang="en">
                <a:solidFill>
                  <a:schemeClr val="dk1"/>
                </a:solidFill>
              </a:rPr>
              <a:t>Truths are difficult to recognize since they can be written with emotions/misinfo tactics. Examples</a:t>
            </a:r>
            <a:endParaRPr>
              <a:solidFill>
                <a:schemeClr val="dk1"/>
              </a:solidFill>
            </a:endParaRPr>
          </a:p>
          <a:p>
            <a:pPr indent="-310832" lvl="1" marL="914400" marR="0" rtl="0" algn="l">
              <a:lnSpc>
                <a:spcPct val="115000"/>
              </a:lnSpc>
              <a:spcBef>
                <a:spcPts val="0"/>
              </a:spcBef>
              <a:spcAft>
                <a:spcPts val="0"/>
              </a:spcAft>
              <a:buSzPct val="100000"/>
              <a:buChar char="○"/>
            </a:pPr>
            <a:r>
              <a:rPr lang="en">
                <a:solidFill>
                  <a:schemeClr val="dk1"/>
                </a:solidFill>
              </a:rPr>
              <a:t>How do we balance between difficult, unfamiliar truths vs easy, well recognized misinfo?</a:t>
            </a:r>
            <a:endParaRPr>
              <a:solidFill>
                <a:schemeClr val="dk1"/>
              </a:solidFill>
            </a:endParaRPr>
          </a:p>
          <a:p>
            <a:pPr indent="-334327" lvl="0" marL="457200" rtl="0" algn="l">
              <a:spcBef>
                <a:spcPts val="0"/>
              </a:spcBef>
              <a:spcAft>
                <a:spcPts val="0"/>
              </a:spcAft>
              <a:buSzPct val="128571"/>
              <a:buChar char="●"/>
            </a:pPr>
            <a:r>
              <a:rPr lang="en" sz="1400">
                <a:solidFill>
                  <a:schemeClr val="dk1"/>
                </a:solidFill>
              </a:rPr>
              <a:t>What topics / pieces of news are most important?</a:t>
            </a:r>
            <a:endParaRPr sz="1400">
              <a:solidFill>
                <a:schemeClr val="dk1"/>
              </a:solidFill>
            </a:endParaRPr>
          </a:p>
          <a:p>
            <a:pPr indent="-310832" lvl="1" marL="914400" rtl="0" algn="l">
              <a:spcBef>
                <a:spcPts val="0"/>
              </a:spcBef>
              <a:spcAft>
                <a:spcPts val="0"/>
              </a:spcAft>
              <a:buSzPct val="100000"/>
              <a:buChar char="○"/>
            </a:pPr>
            <a:r>
              <a:rPr lang="en">
                <a:solidFill>
                  <a:schemeClr val="dk1"/>
                </a:solidFill>
              </a:rPr>
              <a:t>Any particular topic, e.g. vaccines, COVID</a:t>
            </a:r>
            <a:endParaRPr>
              <a:solidFill>
                <a:schemeClr val="dk1"/>
              </a:solidFill>
            </a:endParaRPr>
          </a:p>
          <a:p>
            <a:pPr indent="-310832" lvl="1" marL="914400" rtl="0" algn="l">
              <a:spcBef>
                <a:spcPts val="0"/>
              </a:spcBef>
              <a:spcAft>
                <a:spcPts val="0"/>
              </a:spcAft>
              <a:buSzPct val="100000"/>
              <a:buChar char="○"/>
            </a:pPr>
            <a:r>
              <a:rPr lang="en">
                <a:solidFill>
                  <a:schemeClr val="dk1"/>
                </a:solidFill>
              </a:rPr>
              <a:t>Do you have specific pieces for us to use?</a:t>
            </a:r>
            <a:endParaRPr>
              <a:solidFill>
                <a:schemeClr val="dk1"/>
              </a:solidFill>
            </a:endParaRPr>
          </a:p>
          <a:p>
            <a:pPr indent="-310832" lvl="1" marL="914400" rtl="0" algn="l">
              <a:spcBef>
                <a:spcPts val="0"/>
              </a:spcBef>
              <a:spcAft>
                <a:spcPts val="0"/>
              </a:spcAft>
              <a:buSzPct val="100000"/>
              <a:buChar char="○"/>
            </a:pPr>
            <a:r>
              <a:rPr lang="en">
                <a:solidFill>
                  <a:schemeClr val="dk1"/>
                </a:solidFill>
              </a:rPr>
              <a:t>What tactics to inoculate against? (How challenging test to use?)</a:t>
            </a:r>
            <a:endParaRPr>
              <a:solidFill>
                <a:schemeClr val="dk1"/>
              </a:solidFill>
            </a:endParaRPr>
          </a:p>
        </p:txBody>
      </p:sp>
      <p:sp>
        <p:nvSpPr>
          <p:cNvPr id="86" name="Google Shape;86;p18"/>
          <p:cNvSpPr txBox="1"/>
          <p:nvPr>
            <p:ph idx="1" type="body"/>
          </p:nvPr>
        </p:nvSpPr>
        <p:spPr>
          <a:xfrm>
            <a:off x="311700" y="1105350"/>
            <a:ext cx="4260300" cy="5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Questions for Discussion</a:t>
            </a:r>
            <a:endParaRPr b="1" sz="16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48" name="Shape 448"/>
        <p:cNvGrpSpPr/>
        <p:nvPr/>
      </p:nvGrpSpPr>
      <p:grpSpPr>
        <a:xfrm>
          <a:off x="0" y="0"/>
          <a:ext cx="0" cy="0"/>
          <a:chOff x="0" y="0"/>
          <a:chExt cx="0" cy="0"/>
        </a:xfrm>
      </p:grpSpPr>
      <p:sp>
        <p:nvSpPr>
          <p:cNvPr id="449" name="Google Shape;449;p54"/>
          <p:cNvSpPr txBox="1"/>
          <p:nvPr>
            <p:ph type="title"/>
          </p:nvPr>
        </p:nvSpPr>
        <p:spPr>
          <a:xfrm>
            <a:off x="822600" y="857250"/>
            <a:ext cx="8353200" cy="32406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lang="en" sz="5000"/>
              <a:t>Misinfo Tactics: 3 each</a:t>
            </a:r>
            <a:endParaRPr sz="5000"/>
          </a:p>
        </p:txBody>
      </p:sp>
      <p:sp>
        <p:nvSpPr>
          <p:cNvPr id="450" name="Google Shape;45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54"/>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3"/>
              </a:rPr>
              <a:t>Back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5"/>
          <p:cNvSpPr/>
          <p:nvPr/>
        </p:nvSpPr>
        <p:spPr>
          <a:xfrm>
            <a:off x="480400" y="7447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55"/>
          <p:cNvSpPr txBox="1"/>
          <p:nvPr>
            <p:ph idx="4294967295" type="body"/>
          </p:nvPr>
        </p:nvSpPr>
        <p:spPr>
          <a:xfrm>
            <a:off x="161181" y="148125"/>
            <a:ext cx="3726300" cy="43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Misleading Charts</a:t>
            </a:r>
            <a:endParaRPr/>
          </a:p>
        </p:txBody>
      </p:sp>
      <p:sp>
        <p:nvSpPr>
          <p:cNvPr id="459" name="Google Shape;459;p55"/>
          <p:cNvSpPr txBox="1"/>
          <p:nvPr/>
        </p:nvSpPr>
        <p:spPr>
          <a:xfrm>
            <a:off x="641138" y="35219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Helvetica Neue"/>
                <a:ea typeface="Helvetica Neue"/>
                <a:cs typeface="Helvetica Neue"/>
                <a:sym typeface="Helvetica Neue"/>
              </a:rPr>
              <a:t>NEW POLL SHOWS MOST PARENTS AGAINST VACCINES</a:t>
            </a:r>
            <a:endParaRPr b="1" sz="800">
              <a:solidFill>
                <a:srgbClr val="B7B7B7"/>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100">
                <a:solidFill>
                  <a:schemeClr val="dk1"/>
                </a:solidFill>
              </a:rPr>
              <a:t>Support for vaccines has significantly decreased over the years.  A new poll shows just how many parents actually support vaccines for children.</a:t>
            </a:r>
            <a:endParaRPr b="1" sz="1100">
              <a:solidFill>
                <a:schemeClr val="dk1"/>
              </a:solidFill>
            </a:endParaRPr>
          </a:p>
        </p:txBody>
      </p:sp>
      <p:pic>
        <p:nvPicPr>
          <p:cNvPr id="460" name="Google Shape;460;p55"/>
          <p:cNvPicPr preferRelativeResize="0"/>
          <p:nvPr/>
        </p:nvPicPr>
        <p:blipFill>
          <a:blip r:embed="rId3">
            <a:alphaModFix/>
          </a:blip>
          <a:stretch>
            <a:fillRect/>
          </a:stretch>
        </p:blipFill>
        <p:spPr>
          <a:xfrm>
            <a:off x="703500" y="1385300"/>
            <a:ext cx="3183975" cy="2136684"/>
          </a:xfrm>
          <a:prstGeom prst="rect">
            <a:avLst/>
          </a:prstGeom>
          <a:noFill/>
          <a:ln>
            <a:noFill/>
          </a:ln>
        </p:spPr>
      </p:pic>
      <p:sp>
        <p:nvSpPr>
          <p:cNvPr id="461" name="Google Shape;461;p55"/>
          <p:cNvSpPr txBox="1"/>
          <p:nvPr/>
        </p:nvSpPr>
        <p:spPr>
          <a:xfrm>
            <a:off x="1223750" y="8478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Alexandra</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462" name="Google Shape;462;p55"/>
          <p:cNvPicPr preferRelativeResize="0"/>
          <p:nvPr/>
        </p:nvPicPr>
        <p:blipFill>
          <a:blip r:embed="rId4">
            <a:alphaModFix/>
          </a:blip>
          <a:stretch>
            <a:fillRect/>
          </a:stretch>
        </p:blipFill>
        <p:spPr>
          <a:xfrm>
            <a:off x="849050" y="915250"/>
            <a:ext cx="374700" cy="393600"/>
          </a:xfrm>
          <a:prstGeom prst="ellipse">
            <a:avLst/>
          </a:prstGeom>
          <a:noFill/>
          <a:ln>
            <a:noFill/>
          </a:ln>
        </p:spPr>
      </p:pic>
      <p:sp>
        <p:nvSpPr>
          <p:cNvPr id="463" name="Google Shape;463;p55"/>
          <p:cNvSpPr/>
          <p:nvPr/>
        </p:nvSpPr>
        <p:spPr>
          <a:xfrm>
            <a:off x="704298" y="1384475"/>
            <a:ext cx="3182400" cy="213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55"/>
          <p:cNvGrpSpPr/>
          <p:nvPr/>
        </p:nvGrpSpPr>
        <p:grpSpPr>
          <a:xfrm>
            <a:off x="704305" y="3166043"/>
            <a:ext cx="3182285" cy="356746"/>
            <a:chOff x="2155668" y="3058453"/>
            <a:chExt cx="4836300" cy="410100"/>
          </a:xfrm>
        </p:grpSpPr>
        <p:sp>
          <p:nvSpPr>
            <p:cNvPr id="465" name="Google Shape;465;p55"/>
            <p:cNvSpPr/>
            <p:nvPr/>
          </p:nvSpPr>
          <p:spPr>
            <a:xfrm>
              <a:off x="2155668" y="3058453"/>
              <a:ext cx="4836300" cy="4101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5"/>
            <p:cNvSpPr/>
            <p:nvPr/>
          </p:nvSpPr>
          <p:spPr>
            <a:xfrm>
              <a:off x="2278774" y="3150575"/>
              <a:ext cx="4582800" cy="36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5"/>
            <p:cNvSpPr/>
            <p:nvPr/>
          </p:nvSpPr>
          <p:spPr>
            <a:xfrm>
              <a:off x="2278774" y="3150563"/>
              <a:ext cx="917700" cy="3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5"/>
            <p:cNvSpPr/>
            <p:nvPr/>
          </p:nvSpPr>
          <p:spPr>
            <a:xfrm rot="5400000">
              <a:off x="2282344" y="3268137"/>
              <a:ext cx="111900" cy="9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55"/>
          <p:cNvSpPr/>
          <p:nvPr/>
        </p:nvSpPr>
        <p:spPr>
          <a:xfrm>
            <a:off x="1023850" y="2068722"/>
            <a:ext cx="1121700" cy="1072500"/>
          </a:xfrm>
          <a:prstGeom prst="ellipse">
            <a:avLst/>
          </a:prstGeom>
          <a:solidFill>
            <a:srgbClr val="FF4F4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5"/>
          <p:cNvSpPr/>
          <p:nvPr/>
        </p:nvSpPr>
        <p:spPr>
          <a:xfrm>
            <a:off x="2676475" y="2054025"/>
            <a:ext cx="855600" cy="917100"/>
          </a:xfrm>
          <a:prstGeom prst="ellipse">
            <a:avLst/>
          </a:prstGeom>
          <a:solidFill>
            <a:srgbClr val="4C0043"/>
          </a:solidFill>
          <a:ln cap="flat" cmpd="sng" w="9525">
            <a:solidFill>
              <a:srgbClr val="4C0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5"/>
          <p:cNvSpPr txBox="1"/>
          <p:nvPr/>
        </p:nvSpPr>
        <p:spPr>
          <a:xfrm>
            <a:off x="1218488" y="2294277"/>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1,576,674</a:t>
            </a:r>
            <a:endParaRPr sz="900">
              <a:latin typeface="Open Sans"/>
              <a:ea typeface="Open Sans"/>
              <a:cs typeface="Open Sans"/>
              <a:sym typeface="Open Sans"/>
            </a:endParaRPr>
          </a:p>
          <a:p>
            <a:pPr indent="0" lvl="0" marL="0" rtl="0" algn="ctr">
              <a:spcBef>
                <a:spcPts val="0"/>
              </a:spcBef>
              <a:spcAft>
                <a:spcPts val="0"/>
              </a:spcAft>
              <a:buNone/>
            </a:pPr>
            <a:r>
              <a:rPr b="1" lang="en" sz="1900">
                <a:latin typeface="Open Sans"/>
                <a:ea typeface="Open Sans"/>
                <a:cs typeface="Open Sans"/>
                <a:sym typeface="Open Sans"/>
              </a:rPr>
              <a:t>NO</a:t>
            </a:r>
            <a:endParaRPr b="1" sz="1900">
              <a:latin typeface="Open Sans"/>
              <a:ea typeface="Open Sans"/>
              <a:cs typeface="Open Sans"/>
              <a:sym typeface="Open Sans"/>
            </a:endParaRPr>
          </a:p>
        </p:txBody>
      </p:sp>
      <p:sp>
        <p:nvSpPr>
          <p:cNvPr id="472" name="Google Shape;472;p55"/>
          <p:cNvSpPr txBox="1"/>
          <p:nvPr/>
        </p:nvSpPr>
        <p:spPr>
          <a:xfrm>
            <a:off x="2752673" y="2218077"/>
            <a:ext cx="732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EFEFEF"/>
                </a:solidFill>
                <a:latin typeface="Open Sans"/>
                <a:ea typeface="Open Sans"/>
                <a:cs typeface="Open Sans"/>
                <a:sym typeface="Open Sans"/>
              </a:rPr>
              <a:t>8,430,222</a:t>
            </a:r>
            <a:endParaRPr sz="900">
              <a:solidFill>
                <a:srgbClr val="EFEFEF"/>
              </a:solidFill>
              <a:latin typeface="Open Sans"/>
              <a:ea typeface="Open Sans"/>
              <a:cs typeface="Open Sans"/>
              <a:sym typeface="Open Sans"/>
            </a:endParaRPr>
          </a:p>
          <a:p>
            <a:pPr indent="0" lvl="0" marL="0" rtl="0" algn="ctr">
              <a:spcBef>
                <a:spcPts val="0"/>
              </a:spcBef>
              <a:spcAft>
                <a:spcPts val="0"/>
              </a:spcAft>
              <a:buNone/>
            </a:pPr>
            <a:r>
              <a:rPr b="1" lang="en" sz="1900">
                <a:solidFill>
                  <a:srgbClr val="EFEFEF"/>
                </a:solidFill>
                <a:latin typeface="Open Sans"/>
                <a:ea typeface="Open Sans"/>
                <a:cs typeface="Open Sans"/>
                <a:sym typeface="Open Sans"/>
              </a:rPr>
              <a:t>YES</a:t>
            </a:r>
            <a:endParaRPr b="1" sz="1900">
              <a:solidFill>
                <a:srgbClr val="EFEFEF"/>
              </a:solidFill>
              <a:latin typeface="Open Sans"/>
              <a:ea typeface="Open Sans"/>
              <a:cs typeface="Open Sans"/>
              <a:sym typeface="Open Sans"/>
            </a:endParaRPr>
          </a:p>
        </p:txBody>
      </p:sp>
      <p:sp>
        <p:nvSpPr>
          <p:cNvPr id="473" name="Google Shape;473;p55"/>
          <p:cNvSpPr txBox="1"/>
          <p:nvPr/>
        </p:nvSpPr>
        <p:spPr>
          <a:xfrm>
            <a:off x="704298" y="1405475"/>
            <a:ext cx="29682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pen Sans"/>
                <a:ea typeface="Open Sans"/>
                <a:cs typeface="Open Sans"/>
                <a:sym typeface="Open Sans"/>
              </a:rPr>
              <a:t>Do you think it’s a good idea to vaccinate your children?</a:t>
            </a:r>
            <a:endParaRPr b="1" sz="2100">
              <a:latin typeface="Open Sans"/>
              <a:ea typeface="Open Sans"/>
              <a:cs typeface="Open Sans"/>
              <a:sym typeface="Open Sans"/>
            </a:endParaRPr>
          </a:p>
        </p:txBody>
      </p:sp>
      <p:pic>
        <p:nvPicPr>
          <p:cNvPr id="474" name="Google Shape;474;p55"/>
          <p:cNvPicPr preferRelativeResize="0"/>
          <p:nvPr/>
        </p:nvPicPr>
        <p:blipFill>
          <a:blip r:embed="rId5">
            <a:alphaModFix/>
          </a:blip>
          <a:stretch>
            <a:fillRect/>
          </a:stretch>
        </p:blipFill>
        <p:spPr>
          <a:xfrm>
            <a:off x="849205" y="915840"/>
            <a:ext cx="374400" cy="392400"/>
          </a:xfrm>
          <a:prstGeom prst="ellipse">
            <a:avLst/>
          </a:prstGeom>
          <a:noFill/>
          <a:ln>
            <a:noFill/>
          </a:ln>
        </p:spPr>
      </p:pic>
      <p:sp>
        <p:nvSpPr>
          <p:cNvPr id="475" name="Google Shape;475;p55"/>
          <p:cNvSpPr txBox="1"/>
          <p:nvPr/>
        </p:nvSpPr>
        <p:spPr>
          <a:xfrm>
            <a:off x="1155350" y="4630425"/>
            <a:ext cx="22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Vaccine, Children</a:t>
            </a:r>
            <a:endParaRPr>
              <a:latin typeface="Open Sans"/>
              <a:ea typeface="Open Sans"/>
              <a:cs typeface="Open Sans"/>
              <a:sym typeface="Open Sans"/>
            </a:endParaRPr>
          </a:p>
        </p:txBody>
      </p:sp>
      <p:sp>
        <p:nvSpPr>
          <p:cNvPr id="476" name="Google Shape;476;p55"/>
          <p:cNvSpPr/>
          <p:nvPr/>
        </p:nvSpPr>
        <p:spPr>
          <a:xfrm>
            <a:off x="4572000" y="744700"/>
            <a:ext cx="3624300" cy="3906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5"/>
          <p:cNvSpPr txBox="1"/>
          <p:nvPr/>
        </p:nvSpPr>
        <p:spPr>
          <a:xfrm>
            <a:off x="4732738" y="3598175"/>
            <a:ext cx="3308700" cy="884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Look at this. The chart speaks for itself. They have been lying to us but they can’t hide these statistics.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478" name="Google Shape;478;p55"/>
          <p:cNvPicPr preferRelativeResize="0"/>
          <p:nvPr/>
        </p:nvPicPr>
        <p:blipFill>
          <a:blip r:embed="rId3">
            <a:alphaModFix/>
          </a:blip>
          <a:stretch>
            <a:fillRect/>
          </a:stretch>
        </p:blipFill>
        <p:spPr>
          <a:xfrm>
            <a:off x="4795100" y="1461500"/>
            <a:ext cx="3183975" cy="2136684"/>
          </a:xfrm>
          <a:prstGeom prst="rect">
            <a:avLst/>
          </a:prstGeom>
          <a:noFill/>
          <a:ln>
            <a:noFill/>
          </a:ln>
        </p:spPr>
      </p:pic>
      <p:sp>
        <p:nvSpPr>
          <p:cNvPr id="479" name="Google Shape;479;p55"/>
          <p:cNvSpPr txBox="1"/>
          <p:nvPr/>
        </p:nvSpPr>
        <p:spPr>
          <a:xfrm>
            <a:off x="5315350" y="8478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Ali_1958</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480" name="Google Shape;480;p55"/>
          <p:cNvPicPr preferRelativeResize="0"/>
          <p:nvPr/>
        </p:nvPicPr>
        <p:blipFill>
          <a:blip r:embed="rId4">
            <a:alphaModFix/>
          </a:blip>
          <a:stretch>
            <a:fillRect/>
          </a:stretch>
        </p:blipFill>
        <p:spPr>
          <a:xfrm>
            <a:off x="4940650" y="915250"/>
            <a:ext cx="374700" cy="393600"/>
          </a:xfrm>
          <a:prstGeom prst="ellipse">
            <a:avLst/>
          </a:prstGeom>
          <a:noFill/>
          <a:ln>
            <a:noFill/>
          </a:ln>
        </p:spPr>
      </p:pic>
      <p:pic>
        <p:nvPicPr>
          <p:cNvPr id="481" name="Google Shape;481;p55"/>
          <p:cNvPicPr preferRelativeResize="0"/>
          <p:nvPr/>
        </p:nvPicPr>
        <p:blipFill>
          <a:blip r:embed="rId6">
            <a:alphaModFix/>
          </a:blip>
          <a:stretch>
            <a:fillRect/>
          </a:stretch>
        </p:blipFill>
        <p:spPr>
          <a:xfrm>
            <a:off x="4795900" y="1460638"/>
            <a:ext cx="3182400" cy="2138400"/>
          </a:xfrm>
          <a:prstGeom prst="rect">
            <a:avLst/>
          </a:prstGeom>
          <a:noFill/>
          <a:ln>
            <a:noFill/>
          </a:ln>
        </p:spPr>
      </p:pic>
      <p:pic>
        <p:nvPicPr>
          <p:cNvPr id="482" name="Google Shape;482;p55"/>
          <p:cNvPicPr preferRelativeResize="0"/>
          <p:nvPr/>
        </p:nvPicPr>
        <p:blipFill>
          <a:blip r:embed="rId7">
            <a:alphaModFix/>
          </a:blip>
          <a:stretch>
            <a:fillRect/>
          </a:stretch>
        </p:blipFill>
        <p:spPr>
          <a:xfrm>
            <a:off x="4795900" y="1460650"/>
            <a:ext cx="3182400" cy="2138400"/>
          </a:xfrm>
          <a:prstGeom prst="rect">
            <a:avLst/>
          </a:prstGeom>
          <a:noFill/>
          <a:ln>
            <a:noFill/>
          </a:ln>
        </p:spPr>
      </p:pic>
      <p:pic>
        <p:nvPicPr>
          <p:cNvPr id="483" name="Google Shape;483;p55"/>
          <p:cNvPicPr preferRelativeResize="0"/>
          <p:nvPr/>
        </p:nvPicPr>
        <p:blipFill>
          <a:blip r:embed="rId5">
            <a:alphaModFix/>
          </a:blip>
          <a:stretch>
            <a:fillRect/>
          </a:stretch>
        </p:blipFill>
        <p:spPr>
          <a:xfrm>
            <a:off x="4940805" y="915840"/>
            <a:ext cx="374400" cy="392400"/>
          </a:xfrm>
          <a:prstGeom prst="ellipse">
            <a:avLst/>
          </a:prstGeom>
          <a:noFill/>
          <a:ln>
            <a:noFill/>
          </a:ln>
        </p:spPr>
      </p:pic>
      <p:sp>
        <p:nvSpPr>
          <p:cNvPr id="484" name="Google Shape;484;p55"/>
          <p:cNvSpPr txBox="1"/>
          <p:nvPr/>
        </p:nvSpPr>
        <p:spPr>
          <a:xfrm>
            <a:off x="5714525" y="4583725"/>
            <a:ext cx="15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Vaccine</a:t>
            </a:r>
            <a:endParaRPr>
              <a:latin typeface="Open Sans"/>
              <a:ea typeface="Open Sans"/>
              <a:cs typeface="Open Sans"/>
              <a:sym typeface="Open Sans"/>
            </a:endParaRPr>
          </a:p>
        </p:txBody>
      </p:sp>
      <p:sp>
        <p:nvSpPr>
          <p:cNvPr id="485" name="Google Shape;485;p55"/>
          <p:cNvSpPr txBox="1"/>
          <p:nvPr/>
        </p:nvSpPr>
        <p:spPr>
          <a:xfrm>
            <a:off x="6417900" y="410175"/>
            <a:ext cx="272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We should get examples with better charts. These look non-legit by themselves…</a:t>
            </a:r>
            <a:endParaRPr>
              <a:solidFill>
                <a:srgbClr val="FF0000"/>
              </a:solidFill>
              <a:latin typeface="Open Sans"/>
              <a:ea typeface="Open Sans"/>
              <a:cs typeface="Open Sans"/>
              <a:sym typeface="Open Sans"/>
            </a:endParaRPr>
          </a:p>
        </p:txBody>
      </p:sp>
      <p:sp>
        <p:nvSpPr>
          <p:cNvPr id="486" name="Google Shape;486;p55"/>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8"/>
              </a:rPr>
              <a:t>Back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92" name="Google Shape;492;p56"/>
          <p:cNvGrpSpPr/>
          <p:nvPr/>
        </p:nvGrpSpPr>
        <p:grpSpPr>
          <a:xfrm>
            <a:off x="4459982" y="1114299"/>
            <a:ext cx="4303763" cy="2483176"/>
            <a:chOff x="3392350" y="379960"/>
            <a:chExt cx="2355000" cy="4261500"/>
          </a:xfrm>
        </p:grpSpPr>
        <p:sp>
          <p:nvSpPr>
            <p:cNvPr id="493" name="Google Shape;493;p56"/>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6"/>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495" name="Google Shape;495;p56"/>
            <p:cNvSpPr txBox="1"/>
            <p:nvPr/>
          </p:nvSpPr>
          <p:spPr>
            <a:xfrm>
              <a:off x="4342456" y="1343430"/>
              <a:ext cx="13638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Autism is a relatively new phenomenon. There are no known records of it before 1943, when scientist Leo Kranner first described it. Research funded by pharmaceutical companies has attempted to discredit links between vaccines and autism, but the evidence doesn’t lie.</a:t>
              </a:r>
              <a:endParaRPr sz="1200">
                <a:solidFill>
                  <a:srgbClr val="4A86E8"/>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496" name="Google Shape;496;p56"/>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497" name="Google Shape;497;p5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8" name="Google Shape;498;p56"/>
          <p:cNvPicPr preferRelativeResize="0"/>
          <p:nvPr/>
        </p:nvPicPr>
        <p:blipFill>
          <a:blip r:embed="rId3">
            <a:alphaModFix/>
          </a:blip>
          <a:stretch>
            <a:fillRect/>
          </a:stretch>
        </p:blipFill>
        <p:spPr>
          <a:xfrm>
            <a:off x="4691880" y="1242807"/>
            <a:ext cx="445200" cy="393600"/>
          </a:xfrm>
          <a:prstGeom prst="ellipse">
            <a:avLst/>
          </a:prstGeom>
          <a:noFill/>
          <a:ln>
            <a:noFill/>
          </a:ln>
        </p:spPr>
      </p:pic>
      <p:sp>
        <p:nvSpPr>
          <p:cNvPr id="499" name="Google Shape;499;p56"/>
          <p:cNvSpPr txBox="1"/>
          <p:nvPr/>
        </p:nvSpPr>
        <p:spPr>
          <a:xfrm>
            <a:off x="5208438" y="1197181"/>
            <a:ext cx="32382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David</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500" name="Google Shape;500;p56"/>
          <p:cNvPicPr preferRelativeResize="0"/>
          <p:nvPr/>
        </p:nvPicPr>
        <p:blipFill>
          <a:blip r:embed="rId4">
            <a:alphaModFix/>
          </a:blip>
          <a:stretch>
            <a:fillRect/>
          </a:stretch>
        </p:blipFill>
        <p:spPr>
          <a:xfrm>
            <a:off x="4631505" y="1817960"/>
            <a:ext cx="1492358" cy="986597"/>
          </a:xfrm>
          <a:prstGeom prst="rect">
            <a:avLst/>
          </a:prstGeom>
          <a:noFill/>
          <a:ln>
            <a:noFill/>
          </a:ln>
        </p:spPr>
      </p:pic>
      <p:sp>
        <p:nvSpPr>
          <p:cNvPr id="501" name="Google Shape;501;p56"/>
          <p:cNvSpPr txBox="1"/>
          <p:nvPr>
            <p:ph idx="4294967295" type="body"/>
          </p:nvPr>
        </p:nvSpPr>
        <p:spPr>
          <a:xfrm>
            <a:off x="161181" y="148125"/>
            <a:ext cx="3726300" cy="43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Conspiracy Theories</a:t>
            </a:r>
            <a:endParaRPr/>
          </a:p>
        </p:txBody>
      </p:sp>
      <p:pic>
        <p:nvPicPr>
          <p:cNvPr id="502" name="Google Shape;502;p56"/>
          <p:cNvPicPr preferRelativeResize="0"/>
          <p:nvPr/>
        </p:nvPicPr>
        <p:blipFill>
          <a:blip r:embed="rId5">
            <a:alphaModFix/>
          </a:blip>
          <a:stretch>
            <a:fillRect/>
          </a:stretch>
        </p:blipFill>
        <p:spPr>
          <a:xfrm>
            <a:off x="4631446" y="1818056"/>
            <a:ext cx="1492476" cy="986398"/>
          </a:xfrm>
          <a:prstGeom prst="rect">
            <a:avLst/>
          </a:prstGeom>
          <a:noFill/>
          <a:ln>
            <a:noFill/>
          </a:ln>
        </p:spPr>
      </p:pic>
      <p:pic>
        <p:nvPicPr>
          <p:cNvPr id="503" name="Google Shape;503;p56"/>
          <p:cNvPicPr preferRelativeResize="0"/>
          <p:nvPr/>
        </p:nvPicPr>
        <p:blipFill>
          <a:blip r:embed="rId6">
            <a:alphaModFix/>
          </a:blip>
          <a:stretch>
            <a:fillRect/>
          </a:stretch>
        </p:blipFill>
        <p:spPr>
          <a:xfrm>
            <a:off x="4631446" y="1818056"/>
            <a:ext cx="1492475" cy="986397"/>
          </a:xfrm>
          <a:prstGeom prst="rect">
            <a:avLst/>
          </a:prstGeom>
          <a:noFill/>
          <a:ln>
            <a:noFill/>
          </a:ln>
        </p:spPr>
      </p:pic>
      <p:pic>
        <p:nvPicPr>
          <p:cNvPr id="504" name="Google Shape;504;p56"/>
          <p:cNvPicPr preferRelativeResize="0"/>
          <p:nvPr/>
        </p:nvPicPr>
        <p:blipFill>
          <a:blip r:embed="rId7">
            <a:alphaModFix/>
          </a:blip>
          <a:stretch>
            <a:fillRect/>
          </a:stretch>
        </p:blipFill>
        <p:spPr>
          <a:xfrm>
            <a:off x="4631432" y="1818056"/>
            <a:ext cx="1492476" cy="986399"/>
          </a:xfrm>
          <a:prstGeom prst="rect">
            <a:avLst/>
          </a:prstGeom>
          <a:noFill/>
          <a:ln>
            <a:noFill/>
          </a:ln>
        </p:spPr>
      </p:pic>
      <p:pic>
        <p:nvPicPr>
          <p:cNvPr id="505" name="Google Shape;505;p56"/>
          <p:cNvPicPr preferRelativeResize="0"/>
          <p:nvPr/>
        </p:nvPicPr>
        <p:blipFill>
          <a:blip r:embed="rId8">
            <a:alphaModFix/>
          </a:blip>
          <a:stretch>
            <a:fillRect/>
          </a:stretch>
        </p:blipFill>
        <p:spPr>
          <a:xfrm>
            <a:off x="4718275" y="1243425"/>
            <a:ext cx="392400" cy="392400"/>
          </a:xfrm>
          <a:prstGeom prst="ellipse">
            <a:avLst/>
          </a:prstGeom>
          <a:noFill/>
          <a:ln>
            <a:noFill/>
          </a:ln>
        </p:spPr>
      </p:pic>
      <p:sp>
        <p:nvSpPr>
          <p:cNvPr id="506" name="Google Shape;506;p56"/>
          <p:cNvSpPr txBox="1"/>
          <p:nvPr/>
        </p:nvSpPr>
        <p:spPr>
          <a:xfrm>
            <a:off x="4631425" y="3597475"/>
            <a:ext cx="31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vaccine, autism, children(?)</a:t>
            </a:r>
            <a:endParaRPr u="sng">
              <a:latin typeface="Open Sans"/>
              <a:ea typeface="Open Sans"/>
              <a:cs typeface="Open Sans"/>
              <a:sym typeface="Open Sans"/>
            </a:endParaRPr>
          </a:p>
        </p:txBody>
      </p:sp>
      <p:grpSp>
        <p:nvGrpSpPr>
          <p:cNvPr id="507" name="Google Shape;507;p56"/>
          <p:cNvGrpSpPr/>
          <p:nvPr/>
        </p:nvGrpSpPr>
        <p:grpSpPr>
          <a:xfrm>
            <a:off x="377468" y="1114305"/>
            <a:ext cx="3622932" cy="2262004"/>
            <a:chOff x="3392350" y="379960"/>
            <a:chExt cx="2355000" cy="4261500"/>
          </a:xfrm>
        </p:grpSpPr>
        <p:sp>
          <p:nvSpPr>
            <p:cNvPr id="508" name="Google Shape;508;p56"/>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6"/>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510" name="Google Shape;510;p56"/>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The common cold is not a natural virus. We assume it has always been around because we are used to it, but it was first discovered by the US military in 1948.</a:t>
              </a:r>
              <a:endParaRPr sz="1200">
                <a:solidFill>
                  <a:srgbClr val="4A86E8"/>
                </a:solidFill>
              </a:endParaRPr>
            </a:p>
          </p:txBody>
        </p:sp>
        <p:cxnSp>
          <p:nvCxnSpPr>
            <p:cNvPr id="511" name="Google Shape;511;p56"/>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512" name="Google Shape;512;p56"/>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3" name="Google Shape;513;p56"/>
          <p:cNvPicPr preferRelativeResize="0"/>
          <p:nvPr/>
        </p:nvPicPr>
        <p:blipFill>
          <a:blip r:embed="rId3">
            <a:alphaModFix/>
          </a:blip>
          <a:stretch>
            <a:fillRect/>
          </a:stretch>
        </p:blipFill>
        <p:spPr>
          <a:xfrm>
            <a:off x="572775" y="1242825"/>
            <a:ext cx="374700" cy="393600"/>
          </a:xfrm>
          <a:prstGeom prst="ellipse">
            <a:avLst/>
          </a:prstGeom>
          <a:noFill/>
          <a:ln>
            <a:noFill/>
          </a:ln>
        </p:spPr>
      </p:pic>
      <p:sp>
        <p:nvSpPr>
          <p:cNvPr id="514" name="Google Shape;514;p56"/>
          <p:cNvSpPr txBox="1"/>
          <p:nvPr/>
        </p:nvSpPr>
        <p:spPr>
          <a:xfrm>
            <a:off x="1007625" y="1197199"/>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Lindsay Dunne </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515" name="Google Shape;515;p56"/>
          <p:cNvPicPr preferRelativeResize="0"/>
          <p:nvPr/>
        </p:nvPicPr>
        <p:blipFill>
          <a:blip r:embed="rId4">
            <a:alphaModFix/>
          </a:blip>
          <a:stretch>
            <a:fillRect/>
          </a:stretch>
        </p:blipFill>
        <p:spPr>
          <a:xfrm>
            <a:off x="521949" y="1817980"/>
            <a:ext cx="1256300" cy="986600"/>
          </a:xfrm>
          <a:prstGeom prst="rect">
            <a:avLst/>
          </a:prstGeom>
          <a:noFill/>
          <a:ln>
            <a:noFill/>
          </a:ln>
        </p:spPr>
      </p:pic>
      <p:pic>
        <p:nvPicPr>
          <p:cNvPr id="516" name="Google Shape;516;p56"/>
          <p:cNvPicPr preferRelativeResize="0"/>
          <p:nvPr/>
        </p:nvPicPr>
        <p:blipFill>
          <a:blip r:embed="rId5">
            <a:alphaModFix/>
          </a:blip>
          <a:stretch>
            <a:fillRect/>
          </a:stretch>
        </p:blipFill>
        <p:spPr>
          <a:xfrm>
            <a:off x="521900" y="1818075"/>
            <a:ext cx="1256400" cy="986400"/>
          </a:xfrm>
          <a:prstGeom prst="rect">
            <a:avLst/>
          </a:prstGeom>
          <a:noFill/>
          <a:ln>
            <a:noFill/>
          </a:ln>
        </p:spPr>
      </p:pic>
      <p:pic>
        <p:nvPicPr>
          <p:cNvPr id="517" name="Google Shape;517;p56"/>
          <p:cNvPicPr preferRelativeResize="0"/>
          <p:nvPr/>
        </p:nvPicPr>
        <p:blipFill>
          <a:blip r:embed="rId9">
            <a:alphaModFix/>
          </a:blip>
          <a:stretch>
            <a:fillRect/>
          </a:stretch>
        </p:blipFill>
        <p:spPr>
          <a:xfrm>
            <a:off x="572925" y="1243432"/>
            <a:ext cx="374400" cy="392400"/>
          </a:xfrm>
          <a:prstGeom prst="ellipse">
            <a:avLst/>
          </a:prstGeom>
          <a:noFill/>
          <a:ln>
            <a:noFill/>
          </a:ln>
        </p:spPr>
      </p:pic>
      <p:sp>
        <p:nvSpPr>
          <p:cNvPr id="518" name="Google Shape;518;p56"/>
          <p:cNvSpPr txBox="1"/>
          <p:nvPr/>
        </p:nvSpPr>
        <p:spPr>
          <a:xfrm>
            <a:off x="377475" y="3597475"/>
            <a:ext cx="28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a:t>
            </a:r>
            <a:r>
              <a:rPr lang="en" u="sng">
                <a:latin typeface="Open Sans"/>
                <a:ea typeface="Open Sans"/>
                <a:cs typeface="Open Sans"/>
                <a:sym typeface="Open Sans"/>
              </a:rPr>
              <a:t>virus,</a:t>
            </a:r>
            <a:r>
              <a:rPr lang="en">
                <a:latin typeface="Open Sans"/>
                <a:ea typeface="Open Sans"/>
                <a:cs typeface="Open Sans"/>
                <a:sym typeface="Open Sans"/>
              </a:rPr>
              <a:t> cold, bioweapons</a:t>
            </a:r>
            <a:endParaRPr>
              <a:latin typeface="Open Sans"/>
              <a:ea typeface="Open Sans"/>
              <a:cs typeface="Open Sans"/>
              <a:sym typeface="Open Sans"/>
            </a:endParaRPr>
          </a:p>
        </p:txBody>
      </p:sp>
      <p:sp>
        <p:nvSpPr>
          <p:cNvPr id="519" name="Google Shape;519;p56"/>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10"/>
              </a:rPr>
              <a:t>Back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25" name="Google Shape;525;p57"/>
          <p:cNvGrpSpPr/>
          <p:nvPr/>
        </p:nvGrpSpPr>
        <p:grpSpPr>
          <a:xfrm>
            <a:off x="5029668" y="1133780"/>
            <a:ext cx="3622932" cy="2262004"/>
            <a:chOff x="3392350" y="379960"/>
            <a:chExt cx="2355000" cy="4261500"/>
          </a:xfrm>
        </p:grpSpPr>
        <p:sp>
          <p:nvSpPr>
            <p:cNvPr id="526" name="Google Shape;526;p57"/>
            <p:cNvSpPr/>
            <p:nvPr/>
          </p:nvSpPr>
          <p:spPr>
            <a:xfrm>
              <a:off x="3394103" y="37996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528" name="Google Shape;528;p57"/>
            <p:cNvSpPr txBox="1"/>
            <p:nvPr/>
          </p:nvSpPr>
          <p:spPr>
            <a:xfrm>
              <a:off x="4342449" y="1474207"/>
              <a:ext cx="13026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My friend is a nurse and she just told me about a BRAND NEW piece of research that will be released soon proving that calories have nothing to do with weight or weight loss.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cxnSp>
          <p:nvCxnSpPr>
            <p:cNvPr id="529" name="Google Shape;529;p5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530" name="Google Shape;530;p5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1" name="Google Shape;531;p57"/>
          <p:cNvPicPr preferRelativeResize="0"/>
          <p:nvPr/>
        </p:nvPicPr>
        <p:blipFill>
          <a:blip r:embed="rId3">
            <a:alphaModFix/>
          </a:blip>
          <a:stretch>
            <a:fillRect/>
          </a:stretch>
        </p:blipFill>
        <p:spPr>
          <a:xfrm>
            <a:off x="5224975" y="1262300"/>
            <a:ext cx="374700" cy="393600"/>
          </a:xfrm>
          <a:prstGeom prst="ellipse">
            <a:avLst/>
          </a:prstGeom>
          <a:noFill/>
          <a:ln>
            <a:noFill/>
          </a:ln>
        </p:spPr>
      </p:pic>
      <p:sp>
        <p:nvSpPr>
          <p:cNvPr id="532" name="Google Shape;532;p57"/>
          <p:cNvSpPr txBox="1"/>
          <p:nvPr/>
        </p:nvSpPr>
        <p:spPr>
          <a:xfrm>
            <a:off x="5659825" y="1216674"/>
            <a:ext cx="2726100" cy="39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AJ</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pic>
        <p:nvPicPr>
          <p:cNvPr id="533" name="Google Shape;533;p57"/>
          <p:cNvPicPr preferRelativeResize="0"/>
          <p:nvPr/>
        </p:nvPicPr>
        <p:blipFill>
          <a:blip r:embed="rId4">
            <a:alphaModFix/>
          </a:blip>
          <a:stretch>
            <a:fillRect/>
          </a:stretch>
        </p:blipFill>
        <p:spPr>
          <a:xfrm>
            <a:off x="5174149" y="1837455"/>
            <a:ext cx="1256300" cy="986600"/>
          </a:xfrm>
          <a:prstGeom prst="rect">
            <a:avLst/>
          </a:prstGeom>
          <a:noFill/>
          <a:ln>
            <a:noFill/>
          </a:ln>
        </p:spPr>
      </p:pic>
      <p:sp>
        <p:nvSpPr>
          <p:cNvPr id="534" name="Google Shape;534;p57"/>
          <p:cNvSpPr txBox="1"/>
          <p:nvPr>
            <p:ph idx="4294967295" type="body"/>
          </p:nvPr>
        </p:nvSpPr>
        <p:spPr>
          <a:xfrm>
            <a:off x="161181" y="148125"/>
            <a:ext cx="3726300" cy="43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Insider Information</a:t>
            </a:r>
            <a:endParaRPr/>
          </a:p>
        </p:txBody>
      </p:sp>
      <p:pic>
        <p:nvPicPr>
          <p:cNvPr id="535" name="Google Shape;535;p57"/>
          <p:cNvPicPr preferRelativeResize="0"/>
          <p:nvPr/>
        </p:nvPicPr>
        <p:blipFill>
          <a:blip r:embed="rId5">
            <a:alphaModFix/>
          </a:blip>
          <a:stretch>
            <a:fillRect/>
          </a:stretch>
        </p:blipFill>
        <p:spPr>
          <a:xfrm>
            <a:off x="5174100" y="1837550"/>
            <a:ext cx="1256400" cy="986400"/>
          </a:xfrm>
          <a:prstGeom prst="rect">
            <a:avLst/>
          </a:prstGeom>
          <a:noFill/>
          <a:ln>
            <a:noFill/>
          </a:ln>
        </p:spPr>
      </p:pic>
      <p:pic>
        <p:nvPicPr>
          <p:cNvPr id="536" name="Google Shape;536;p57"/>
          <p:cNvPicPr preferRelativeResize="0"/>
          <p:nvPr/>
        </p:nvPicPr>
        <p:blipFill>
          <a:blip r:embed="rId6">
            <a:alphaModFix/>
          </a:blip>
          <a:stretch>
            <a:fillRect/>
          </a:stretch>
        </p:blipFill>
        <p:spPr>
          <a:xfrm>
            <a:off x="5174100" y="1837550"/>
            <a:ext cx="1256400" cy="986400"/>
          </a:xfrm>
          <a:prstGeom prst="rect">
            <a:avLst/>
          </a:prstGeom>
          <a:noFill/>
          <a:ln cap="flat" cmpd="sng" w="9525">
            <a:solidFill>
              <a:schemeClr val="lt2"/>
            </a:solidFill>
            <a:prstDash val="solid"/>
            <a:round/>
            <a:headEnd len="sm" w="sm" type="none"/>
            <a:tailEnd len="sm" w="sm" type="none"/>
          </a:ln>
        </p:spPr>
      </p:pic>
      <p:pic>
        <p:nvPicPr>
          <p:cNvPr id="537" name="Google Shape;537;p57"/>
          <p:cNvPicPr preferRelativeResize="0"/>
          <p:nvPr/>
        </p:nvPicPr>
        <p:blipFill rotWithShape="1">
          <a:blip r:embed="rId7">
            <a:alphaModFix/>
          </a:blip>
          <a:srcRect b="8037" l="11300" r="18989" t="0"/>
          <a:stretch/>
        </p:blipFill>
        <p:spPr>
          <a:xfrm>
            <a:off x="5174100" y="1837550"/>
            <a:ext cx="1256400" cy="986400"/>
          </a:xfrm>
          <a:prstGeom prst="rect">
            <a:avLst/>
          </a:prstGeom>
          <a:noFill/>
          <a:ln>
            <a:noFill/>
          </a:ln>
        </p:spPr>
      </p:pic>
      <p:pic>
        <p:nvPicPr>
          <p:cNvPr id="538" name="Google Shape;538;p57"/>
          <p:cNvPicPr preferRelativeResize="0"/>
          <p:nvPr/>
        </p:nvPicPr>
        <p:blipFill>
          <a:blip r:embed="rId8">
            <a:alphaModFix/>
          </a:blip>
          <a:stretch>
            <a:fillRect/>
          </a:stretch>
        </p:blipFill>
        <p:spPr>
          <a:xfrm>
            <a:off x="5225125" y="1262907"/>
            <a:ext cx="374400" cy="392400"/>
          </a:xfrm>
          <a:prstGeom prst="ellipse">
            <a:avLst/>
          </a:prstGeom>
          <a:noFill/>
          <a:ln>
            <a:noFill/>
          </a:ln>
        </p:spPr>
      </p:pic>
      <p:sp>
        <p:nvSpPr>
          <p:cNvPr id="539" name="Google Shape;539;p57"/>
          <p:cNvSpPr txBox="1"/>
          <p:nvPr/>
        </p:nvSpPr>
        <p:spPr>
          <a:xfrm>
            <a:off x="5174100" y="3571750"/>
            <a:ext cx="21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obesity (weight)</a:t>
            </a:r>
            <a:endParaRPr>
              <a:latin typeface="Open Sans"/>
              <a:ea typeface="Open Sans"/>
              <a:cs typeface="Open Sans"/>
              <a:sym typeface="Open Sans"/>
            </a:endParaRPr>
          </a:p>
        </p:txBody>
      </p:sp>
      <p:grpSp>
        <p:nvGrpSpPr>
          <p:cNvPr id="540" name="Google Shape;540;p57"/>
          <p:cNvGrpSpPr/>
          <p:nvPr/>
        </p:nvGrpSpPr>
        <p:grpSpPr>
          <a:xfrm>
            <a:off x="457618" y="1133772"/>
            <a:ext cx="3624163" cy="1732726"/>
            <a:chOff x="3392350" y="451550"/>
            <a:chExt cx="2355800" cy="4261500"/>
          </a:xfrm>
        </p:grpSpPr>
        <p:sp>
          <p:nvSpPr>
            <p:cNvPr id="541" name="Google Shape;541;p57"/>
            <p:cNvSpPr/>
            <p:nvPr/>
          </p:nvSpPr>
          <p:spPr>
            <a:xfrm>
              <a:off x="3395850" y="451550"/>
              <a:ext cx="2352300" cy="4261500"/>
            </a:xfrm>
            <a:prstGeom prst="roundRect">
              <a:avLst>
                <a:gd fmla="val 10306" name="adj"/>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7"/>
            <p:cNvSpPr txBox="1"/>
            <p:nvPr/>
          </p:nvSpPr>
          <p:spPr>
            <a:xfrm>
              <a:off x="3823988" y="602008"/>
              <a:ext cx="1772100" cy="9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Indrajeet</a:t>
              </a:r>
              <a:endParaRPr b="1" sz="1100">
                <a:solidFill>
                  <a:srgbClr val="434343"/>
                </a:solidFill>
              </a:endParaRPr>
            </a:p>
            <a:p>
              <a:pPr indent="0" lvl="0" marL="0" rtl="0" algn="l">
                <a:spcBef>
                  <a:spcPts val="0"/>
                </a:spcBef>
                <a:spcAft>
                  <a:spcPts val="0"/>
                </a:spcAft>
                <a:buNone/>
              </a:pPr>
              <a:r>
                <a:rPr lang="en" sz="1100">
                  <a:solidFill>
                    <a:srgbClr val="434343"/>
                  </a:solidFill>
                </a:rPr>
                <a:t>4 hrs  </a:t>
              </a:r>
              <a:endParaRPr sz="1100">
                <a:solidFill>
                  <a:srgbClr val="434343"/>
                </a:solidFill>
              </a:endParaRPr>
            </a:p>
          </p:txBody>
        </p:sp>
        <p:sp>
          <p:nvSpPr>
            <p:cNvPr id="543" name="Google Shape;543;p57"/>
            <p:cNvSpPr txBox="1"/>
            <p:nvPr/>
          </p:nvSpPr>
          <p:spPr>
            <a:xfrm>
              <a:off x="5257917" y="669456"/>
              <a:ext cx="419700" cy="118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a:t>...</a:t>
              </a:r>
              <a:endParaRPr/>
            </a:p>
          </p:txBody>
        </p:sp>
        <p:sp>
          <p:nvSpPr>
            <p:cNvPr id="544" name="Google Shape;544;p57"/>
            <p:cNvSpPr txBox="1"/>
            <p:nvPr/>
          </p:nvSpPr>
          <p:spPr>
            <a:xfrm>
              <a:off x="3494500" y="1761295"/>
              <a:ext cx="2150700" cy="26694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Very important! One of my best friends, who is a doctor, just published a article about how a diet rich in carrots can prevent diabetes. What good news!</a:t>
              </a:r>
              <a:endParaRPr sz="1200">
                <a:solidFill>
                  <a:srgbClr val="4A86E8"/>
                </a:solidFill>
              </a:endParaRPr>
            </a:p>
          </p:txBody>
        </p:sp>
        <p:cxnSp>
          <p:nvCxnSpPr>
            <p:cNvPr id="545" name="Google Shape;545;p57"/>
            <p:cNvCxnSpPr/>
            <p:nvPr/>
          </p:nvCxnSpPr>
          <p:spPr>
            <a:xfrm>
              <a:off x="3392350" y="4347873"/>
              <a:ext cx="2355000" cy="0"/>
            </a:xfrm>
            <a:prstGeom prst="straightConnector1">
              <a:avLst/>
            </a:prstGeom>
            <a:noFill/>
            <a:ln cap="flat" cmpd="sng" w="19050">
              <a:solidFill>
                <a:schemeClr val="lt2"/>
              </a:solidFill>
              <a:prstDash val="solid"/>
              <a:round/>
              <a:headEnd len="med" w="med" type="none"/>
              <a:tailEnd len="med" w="med" type="none"/>
            </a:ln>
          </p:spPr>
        </p:cxnSp>
        <p:sp>
          <p:nvSpPr>
            <p:cNvPr id="546" name="Google Shape;546;p57"/>
            <p:cNvSpPr/>
            <p:nvPr/>
          </p:nvSpPr>
          <p:spPr>
            <a:xfrm>
              <a:off x="4629262" y="4470087"/>
              <a:ext cx="116700" cy="87000"/>
            </a:xfrm>
            <a:prstGeom prst="wedgeRoundRectCallout">
              <a:avLst>
                <a:gd fmla="val 6652" name="adj1"/>
                <a:gd fmla="val 91737" name="adj2"/>
                <a:gd fmla="val 0"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7" name="Google Shape;547;p57"/>
          <p:cNvPicPr preferRelativeResize="0"/>
          <p:nvPr/>
        </p:nvPicPr>
        <p:blipFill>
          <a:blip r:embed="rId3">
            <a:alphaModFix/>
          </a:blip>
          <a:stretch>
            <a:fillRect/>
          </a:stretch>
        </p:blipFill>
        <p:spPr>
          <a:xfrm>
            <a:off x="709600" y="1262300"/>
            <a:ext cx="374700" cy="393600"/>
          </a:xfrm>
          <a:prstGeom prst="ellipse">
            <a:avLst/>
          </a:prstGeom>
          <a:noFill/>
          <a:ln>
            <a:noFill/>
          </a:ln>
        </p:spPr>
      </p:pic>
      <p:sp>
        <p:nvSpPr>
          <p:cNvPr id="548" name="Google Shape;548;p57"/>
          <p:cNvSpPr txBox="1"/>
          <p:nvPr/>
        </p:nvSpPr>
        <p:spPr>
          <a:xfrm>
            <a:off x="457625" y="2995575"/>
            <a:ext cx="23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Topics: diabetes (weight)</a:t>
            </a:r>
            <a:endParaRPr>
              <a:latin typeface="Open Sans"/>
              <a:ea typeface="Open Sans"/>
              <a:cs typeface="Open Sans"/>
              <a:sym typeface="Open Sans"/>
            </a:endParaRPr>
          </a:p>
        </p:txBody>
      </p:sp>
      <p:sp>
        <p:nvSpPr>
          <p:cNvPr id="549" name="Google Shape;549;p57"/>
          <p:cNvSpPr txBox="1"/>
          <p:nvPr/>
        </p:nvSpPr>
        <p:spPr>
          <a:xfrm>
            <a:off x="8316000" y="4788000"/>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9"/>
              </a:rPr>
              <a:t>Back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Treatments (Content)</a:t>
            </a:r>
            <a:endParaRPr/>
          </a:p>
        </p:txBody>
      </p:sp>
      <p:sp>
        <p:nvSpPr>
          <p:cNvPr id="92" name="Google Shape;92;p19"/>
          <p:cNvSpPr txBox="1"/>
          <p:nvPr>
            <p:ph idx="1" type="body"/>
          </p:nvPr>
        </p:nvSpPr>
        <p:spPr>
          <a:xfrm>
            <a:off x="311700" y="1559900"/>
            <a:ext cx="4260300" cy="29328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lang="en" sz="1400">
                <a:solidFill>
                  <a:schemeClr val="dk1"/>
                </a:solidFill>
              </a:rPr>
              <a:t>What </a:t>
            </a:r>
            <a:r>
              <a:rPr b="1" lang="en" sz="1400">
                <a:solidFill>
                  <a:schemeClr val="dk1"/>
                </a:solidFill>
              </a:rPr>
              <a:t>course elements</a:t>
            </a:r>
            <a:r>
              <a:rPr lang="en" sz="1400">
                <a:solidFill>
                  <a:schemeClr val="dk1"/>
                </a:solidFill>
              </a:rPr>
              <a:t>/treatments should the experiment focus on?</a:t>
            </a:r>
            <a:endParaRPr sz="1400">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The pilot focused on the Tactics and Emotions course (and also tested a course which combined elements of both) – are there any </a:t>
            </a:r>
            <a:r>
              <a:rPr b="1" lang="en">
                <a:solidFill>
                  <a:schemeClr val="dk1"/>
                </a:solidFill>
              </a:rPr>
              <a:t>other courses/content</a:t>
            </a:r>
            <a:r>
              <a:rPr lang="en">
                <a:solidFill>
                  <a:schemeClr val="dk1"/>
                </a:solidFill>
              </a:rPr>
              <a:t> to consider? </a:t>
            </a:r>
            <a:endParaRPr>
              <a:solidFill>
                <a:schemeClr val="dk1"/>
              </a:solidFill>
            </a:endParaRPr>
          </a:p>
          <a:p>
            <a:pPr indent="-317500" lvl="1" marL="914400" rtl="0" algn="l">
              <a:spcBef>
                <a:spcPts val="1000"/>
              </a:spcBef>
              <a:spcAft>
                <a:spcPts val="1000"/>
              </a:spcAft>
              <a:buClr>
                <a:schemeClr val="dk1"/>
              </a:buClr>
              <a:buSzPts val="1400"/>
              <a:buChar char="○"/>
            </a:pPr>
            <a:r>
              <a:rPr lang="en">
                <a:solidFill>
                  <a:schemeClr val="dk1"/>
                </a:solidFill>
              </a:rPr>
              <a:t>The experiment is time-constrained – are their </a:t>
            </a:r>
            <a:r>
              <a:rPr b="1" lang="en">
                <a:solidFill>
                  <a:schemeClr val="dk1"/>
                </a:solidFill>
              </a:rPr>
              <a:t>particular elements</a:t>
            </a:r>
            <a:r>
              <a:rPr lang="en">
                <a:solidFill>
                  <a:schemeClr val="dk1"/>
                </a:solidFill>
              </a:rPr>
              <a:t> of the Tactics and Emotions courses First Draft would prefer to test?</a:t>
            </a:r>
            <a:endParaRPr>
              <a:solidFill>
                <a:schemeClr val="dk1"/>
              </a:solidFill>
            </a:endParaRPr>
          </a:p>
        </p:txBody>
      </p:sp>
      <p:sp>
        <p:nvSpPr>
          <p:cNvPr id="93" name="Google Shape;93;p19"/>
          <p:cNvSpPr/>
          <p:nvPr/>
        </p:nvSpPr>
        <p:spPr>
          <a:xfrm>
            <a:off x="5941100" y="4499275"/>
            <a:ext cx="2891100" cy="48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2"/>
                </a:solidFill>
              </a:rPr>
              <a:t>Findings from the pilot follow</a:t>
            </a:r>
            <a:endParaRPr sz="1500"/>
          </a:p>
        </p:txBody>
      </p:sp>
      <p:sp>
        <p:nvSpPr>
          <p:cNvPr id="94" name="Google Shape;94;p19"/>
          <p:cNvSpPr txBox="1"/>
          <p:nvPr>
            <p:ph idx="1" type="body"/>
          </p:nvPr>
        </p:nvSpPr>
        <p:spPr>
          <a:xfrm>
            <a:off x="4572000" y="1559900"/>
            <a:ext cx="4260300" cy="293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Other studies have focused on</a:t>
            </a:r>
            <a:r>
              <a:rPr lang="en" sz="1400">
                <a:solidFill>
                  <a:schemeClr val="dk1"/>
                </a:solidFill>
              </a:rPr>
              <a:t> polarisation, invoking emotions, conspiracy theories, trolling, deflecting blame, and impersonation</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The treatment effect may be stronger if the experiment focuses on delivering a</a:t>
            </a:r>
            <a:r>
              <a:rPr lang="en" sz="1400">
                <a:solidFill>
                  <a:schemeClr val="dk1"/>
                </a:solidFill>
              </a:rPr>
              <a:t> </a:t>
            </a:r>
            <a:r>
              <a:rPr b="1" lang="en" sz="1400">
                <a:solidFill>
                  <a:schemeClr val="dk1"/>
                </a:solidFill>
              </a:rPr>
              <a:t>limited scope</a:t>
            </a:r>
            <a:r>
              <a:rPr lang="en" sz="1400">
                <a:solidFill>
                  <a:schemeClr val="dk1"/>
                </a:solidFill>
              </a:rPr>
              <a:t> effectively</a:t>
            </a:r>
            <a:endParaRPr sz="1400">
              <a:solidFill>
                <a:schemeClr val="dk1"/>
              </a:solidFill>
            </a:endParaRPr>
          </a:p>
          <a:p>
            <a:pPr indent="-317500" lvl="0" marL="457200" rtl="0" algn="l">
              <a:spcBef>
                <a:spcPts val="1000"/>
              </a:spcBef>
              <a:spcAft>
                <a:spcPts val="1000"/>
              </a:spcAft>
              <a:buClr>
                <a:schemeClr val="dk1"/>
              </a:buClr>
              <a:buSzPts val="1400"/>
              <a:buChar char="●"/>
            </a:pPr>
            <a:r>
              <a:rPr lang="en" sz="1400">
                <a:solidFill>
                  <a:schemeClr val="dk1"/>
                </a:solidFill>
              </a:rPr>
              <a:t>The pilot and prior literature suggest that the </a:t>
            </a:r>
            <a:r>
              <a:rPr b="1" lang="en" sz="1400">
                <a:solidFill>
                  <a:schemeClr val="dk1"/>
                </a:solidFill>
              </a:rPr>
              <a:t>tactics course</a:t>
            </a:r>
            <a:r>
              <a:rPr lang="en" sz="1400">
                <a:solidFill>
                  <a:schemeClr val="dk1"/>
                </a:solidFill>
              </a:rPr>
              <a:t> may yield a more significant treatment effect (though there might be important heterogeneites)</a:t>
            </a:r>
            <a:endParaRPr sz="1400">
              <a:solidFill>
                <a:schemeClr val="dk1"/>
              </a:solidFill>
            </a:endParaRPr>
          </a:p>
        </p:txBody>
      </p:sp>
      <p:sp>
        <p:nvSpPr>
          <p:cNvPr id="95" name="Google Shape;95;p19"/>
          <p:cNvSpPr txBox="1"/>
          <p:nvPr>
            <p:ph idx="1" type="body"/>
          </p:nvPr>
        </p:nvSpPr>
        <p:spPr>
          <a:xfrm>
            <a:off x="311700" y="1105350"/>
            <a:ext cx="4260300" cy="5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Questions for Discussion</a:t>
            </a:r>
            <a:endParaRPr b="1" sz="1600">
              <a:solidFill>
                <a:schemeClr val="dk1"/>
              </a:solidFill>
            </a:endParaRPr>
          </a:p>
        </p:txBody>
      </p:sp>
      <p:sp>
        <p:nvSpPr>
          <p:cNvPr id="96" name="Google Shape;96;p19"/>
          <p:cNvSpPr txBox="1"/>
          <p:nvPr>
            <p:ph idx="1" type="body"/>
          </p:nvPr>
        </p:nvSpPr>
        <p:spPr>
          <a:xfrm>
            <a:off x="4572000" y="1105350"/>
            <a:ext cx="4260300" cy="5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Our (Tentative) Ideas</a:t>
            </a:r>
            <a:endParaRPr b="1"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Treatments (Delivery)</a:t>
            </a:r>
            <a:endParaRPr/>
          </a:p>
        </p:txBody>
      </p:sp>
      <p:sp>
        <p:nvSpPr>
          <p:cNvPr id="102" name="Google Shape;102;p20"/>
          <p:cNvSpPr txBox="1"/>
          <p:nvPr>
            <p:ph idx="1" type="body"/>
          </p:nvPr>
        </p:nvSpPr>
        <p:spPr>
          <a:xfrm>
            <a:off x="311700" y="1559900"/>
            <a:ext cx="4260300" cy="2932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Is there anything specific </a:t>
            </a:r>
            <a:r>
              <a:rPr b="1" lang="en" sz="1400"/>
              <a:t>“delivery method”</a:t>
            </a:r>
            <a:r>
              <a:rPr lang="en" sz="1400"/>
              <a:t> First Draft would prefer? How can the survey best </a:t>
            </a:r>
            <a:r>
              <a:rPr b="1" lang="en" sz="1400"/>
              <a:t>approximate a text-message-based course</a:t>
            </a:r>
            <a:r>
              <a:rPr lang="en" sz="1400"/>
              <a:t>?</a:t>
            </a:r>
            <a:endParaRPr sz="1400"/>
          </a:p>
          <a:p>
            <a:pPr indent="-317500" lvl="0" marL="457200" rtl="0" algn="l">
              <a:spcBef>
                <a:spcPts val="1000"/>
              </a:spcBef>
              <a:spcAft>
                <a:spcPts val="1000"/>
              </a:spcAft>
              <a:buSzPts val="1400"/>
              <a:buChar char="●"/>
            </a:pPr>
            <a:r>
              <a:rPr lang="en" sz="1400"/>
              <a:t>Should the course include a </a:t>
            </a:r>
            <a:r>
              <a:rPr b="1" lang="en" sz="1400"/>
              <a:t>quiz</a:t>
            </a:r>
            <a:r>
              <a:rPr lang="en" sz="1400"/>
              <a:t> or </a:t>
            </a:r>
            <a:r>
              <a:rPr b="1" lang="en" sz="1400"/>
              <a:t>other interactive elements</a:t>
            </a:r>
            <a:r>
              <a:rPr lang="en" sz="1400"/>
              <a:t>?</a:t>
            </a:r>
            <a:endParaRPr sz="1400">
              <a:solidFill>
                <a:schemeClr val="dk1"/>
              </a:solidFill>
            </a:endParaRPr>
          </a:p>
        </p:txBody>
      </p:sp>
      <p:sp>
        <p:nvSpPr>
          <p:cNvPr id="103" name="Google Shape;103;p20"/>
          <p:cNvSpPr/>
          <p:nvPr/>
        </p:nvSpPr>
        <p:spPr>
          <a:xfrm>
            <a:off x="5941100" y="4499275"/>
            <a:ext cx="2891100" cy="48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2"/>
                </a:solidFill>
              </a:rPr>
              <a:t>Findings from the pilot follow</a:t>
            </a:r>
            <a:endParaRPr sz="1500"/>
          </a:p>
        </p:txBody>
      </p:sp>
      <p:sp>
        <p:nvSpPr>
          <p:cNvPr id="104" name="Google Shape;104;p20"/>
          <p:cNvSpPr txBox="1"/>
          <p:nvPr>
            <p:ph idx="1" type="body"/>
          </p:nvPr>
        </p:nvSpPr>
        <p:spPr>
          <a:xfrm>
            <a:off x="4572000" y="1559900"/>
            <a:ext cx="4260300" cy="293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dk1"/>
                </a:solidFill>
              </a:rPr>
              <a:t>The literature suggests </a:t>
            </a:r>
            <a:r>
              <a:rPr b="1" lang="en" sz="1400">
                <a:solidFill>
                  <a:schemeClr val="dk1"/>
                </a:solidFill>
              </a:rPr>
              <a:t>i</a:t>
            </a:r>
            <a:r>
              <a:rPr b="1" lang="en" sz="1400">
                <a:solidFill>
                  <a:schemeClr val="dk1"/>
                </a:solidFill>
              </a:rPr>
              <a:t>nteractive delivery is likely most effective</a:t>
            </a:r>
            <a:r>
              <a:rPr lang="en" sz="1400">
                <a:solidFill>
                  <a:schemeClr val="dk1"/>
                </a:solidFill>
              </a:rPr>
              <a:t> (prompting questions, examples, follow up questions)</a:t>
            </a:r>
            <a:endParaRPr sz="1400">
              <a:solidFill>
                <a:schemeClr val="dk1"/>
              </a:solidFill>
            </a:endParaRPr>
          </a:p>
          <a:p>
            <a:pPr indent="-317500" lvl="0" marL="457200" rtl="0" algn="l">
              <a:spcBef>
                <a:spcPts val="1000"/>
              </a:spcBef>
              <a:spcAft>
                <a:spcPts val="0"/>
              </a:spcAft>
              <a:buSzPts val="1400"/>
              <a:buChar char="●"/>
            </a:pPr>
            <a:r>
              <a:rPr lang="en" sz="1400">
                <a:solidFill>
                  <a:schemeClr val="dk1"/>
                </a:solidFill>
              </a:rPr>
              <a:t>Quizzes in the pilot showed </a:t>
            </a:r>
            <a:r>
              <a:rPr b="1" lang="en" sz="1400">
                <a:solidFill>
                  <a:schemeClr val="dk1"/>
                </a:solidFill>
              </a:rPr>
              <a:t>mixed results</a:t>
            </a:r>
            <a:r>
              <a:rPr lang="en" sz="1400">
                <a:solidFill>
                  <a:schemeClr val="dk1"/>
                </a:solidFill>
              </a:rPr>
              <a:t>; this may just be driven by low sample size</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The survey could </a:t>
            </a:r>
            <a:r>
              <a:rPr b="1" lang="en" sz="1400">
                <a:solidFill>
                  <a:schemeClr val="dk1"/>
                </a:solidFill>
              </a:rPr>
              <a:t>“structure” the course</a:t>
            </a:r>
            <a:r>
              <a:rPr lang="en" sz="1400">
                <a:solidFill>
                  <a:schemeClr val="dk1"/>
                </a:solidFill>
              </a:rPr>
              <a:t> with headings and other signposts</a:t>
            </a:r>
            <a:endParaRPr sz="1400">
              <a:solidFill>
                <a:schemeClr val="dk1"/>
              </a:solidFill>
            </a:endParaRPr>
          </a:p>
          <a:p>
            <a:pPr indent="-317500" lvl="0" marL="457200" rtl="0" algn="l">
              <a:spcBef>
                <a:spcPts val="1000"/>
              </a:spcBef>
              <a:spcAft>
                <a:spcPts val="1000"/>
              </a:spcAft>
              <a:buClr>
                <a:schemeClr val="dk1"/>
              </a:buClr>
              <a:buSzPts val="1400"/>
              <a:buChar char="●"/>
            </a:pPr>
            <a:r>
              <a:rPr lang="en" sz="1400">
                <a:solidFill>
                  <a:schemeClr val="dk1"/>
                </a:solidFill>
              </a:rPr>
              <a:t>Potentially focus on </a:t>
            </a:r>
            <a:r>
              <a:rPr b="1" lang="en" sz="1400">
                <a:solidFill>
                  <a:schemeClr val="dk1"/>
                </a:solidFill>
              </a:rPr>
              <a:t>3 main takeaways</a:t>
            </a:r>
            <a:r>
              <a:rPr lang="en" sz="1400">
                <a:solidFill>
                  <a:schemeClr val="dk1"/>
                </a:solidFill>
              </a:rPr>
              <a:t> with a </a:t>
            </a:r>
            <a:r>
              <a:rPr b="1" lang="en" sz="1400">
                <a:solidFill>
                  <a:schemeClr val="dk1"/>
                </a:solidFill>
              </a:rPr>
              <a:t>prompting question for each</a:t>
            </a:r>
            <a:endParaRPr b="1" sz="1400">
              <a:solidFill>
                <a:schemeClr val="dk1"/>
              </a:solidFill>
            </a:endParaRPr>
          </a:p>
        </p:txBody>
      </p:sp>
      <p:sp>
        <p:nvSpPr>
          <p:cNvPr id="105" name="Google Shape;105;p20"/>
          <p:cNvSpPr txBox="1"/>
          <p:nvPr>
            <p:ph idx="1" type="body"/>
          </p:nvPr>
        </p:nvSpPr>
        <p:spPr>
          <a:xfrm>
            <a:off x="311700" y="1105350"/>
            <a:ext cx="4260300" cy="5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Questions for Discussion</a:t>
            </a:r>
            <a:endParaRPr b="1" sz="1600">
              <a:solidFill>
                <a:schemeClr val="dk1"/>
              </a:solidFill>
            </a:endParaRPr>
          </a:p>
        </p:txBody>
      </p:sp>
      <p:sp>
        <p:nvSpPr>
          <p:cNvPr id="106" name="Google Shape;106;p20"/>
          <p:cNvSpPr txBox="1"/>
          <p:nvPr>
            <p:ph idx="1" type="body"/>
          </p:nvPr>
        </p:nvSpPr>
        <p:spPr>
          <a:xfrm>
            <a:off x="4572000" y="1105350"/>
            <a:ext cx="4260300" cy="5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Our (Tentative) Ideas</a:t>
            </a:r>
            <a:endParaRPr b="1"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168475" y="174350"/>
            <a:ext cx="6394774" cy="4630999"/>
          </a:xfrm>
          <a:prstGeom prst="rect">
            <a:avLst/>
          </a:prstGeom>
          <a:noFill/>
          <a:ln>
            <a:noFill/>
          </a:ln>
        </p:spPr>
      </p:pic>
      <p:sp>
        <p:nvSpPr>
          <p:cNvPr id="112" name="Google Shape;112;p21"/>
          <p:cNvSpPr txBox="1"/>
          <p:nvPr/>
        </p:nvSpPr>
        <p:spPr>
          <a:xfrm>
            <a:off x="6637975" y="1751100"/>
            <a:ext cx="2505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Tactics treatment performed best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Results not statistically significant after multiple hypothesis correction</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Accuracy score </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For each question, participants picked one of 3 options identifying the post as misinformation.</a:t>
            </a:r>
            <a:endParaRPr/>
          </a:p>
          <a:p>
            <a:pPr indent="-342900" lvl="0" marL="457200" rtl="0" algn="l">
              <a:spcBef>
                <a:spcPts val="0"/>
              </a:spcBef>
              <a:spcAft>
                <a:spcPts val="0"/>
              </a:spcAft>
              <a:buSzPts val="1800"/>
              <a:buAutoNum type="arabicPeriod"/>
            </a:pPr>
            <a:r>
              <a:rPr lang="en"/>
              <a:t>Additionally, they picked how confident they are of their choice on a scale from 1 to 10.</a:t>
            </a:r>
            <a:endParaRPr/>
          </a:p>
          <a:p>
            <a:pPr indent="-342900" lvl="0" marL="457200" rtl="0" algn="l">
              <a:spcBef>
                <a:spcPts val="0"/>
              </a:spcBef>
              <a:spcAft>
                <a:spcPts val="0"/>
              </a:spcAft>
              <a:buSzPts val="1800"/>
              <a:buAutoNum type="arabicPeriod"/>
            </a:pPr>
            <a:r>
              <a:rPr lang="en"/>
              <a:t>The Accuracy Score was calculated as the weighted average of their score of identifying the question (+1 for correct classification, -1 for misclassification and 0 if they weren’t sure)</a:t>
            </a:r>
            <a:endParaRPr/>
          </a:p>
          <a:p>
            <a:pPr indent="-342900" lvl="0" marL="457200" rtl="0" algn="l">
              <a:spcBef>
                <a:spcPts val="0"/>
              </a:spcBef>
              <a:spcAft>
                <a:spcPts val="0"/>
              </a:spcAft>
              <a:buSzPts val="1800"/>
              <a:buAutoNum type="arabicPeriod"/>
            </a:pPr>
            <a:r>
              <a:rPr lang="en"/>
              <a:t>The final output was the average over the 10 questions (misinformation and true information questions).</a:t>
            </a:r>
            <a:endParaRPr/>
          </a:p>
          <a:p>
            <a:pPr indent="-342900" lvl="0" marL="457200" rtl="0" algn="l">
              <a:spcBef>
                <a:spcPts val="0"/>
              </a:spcBef>
              <a:spcAft>
                <a:spcPts val="0"/>
              </a:spcAft>
              <a:buSzPts val="1800"/>
              <a:buAutoNum type="arabicPeriod"/>
            </a:pPr>
            <a:r>
              <a:rPr lang="en"/>
              <a:t>The minimum score is -10 (if the participant labeled all questions incorrectly and was confident of their response) and </a:t>
            </a:r>
            <a:r>
              <a:rPr lang="en"/>
              <a:t>the</a:t>
            </a:r>
            <a:r>
              <a:rPr lang="en"/>
              <a:t> maximum score is +10.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nvSpPr>
        <p:spPr>
          <a:xfrm>
            <a:off x="6253925" y="19987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Results not statistically significant after multiple hypothesis correction</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24" name="Google Shape;124;p23"/>
          <p:cNvPicPr preferRelativeResize="0"/>
          <p:nvPr/>
        </p:nvPicPr>
        <p:blipFill>
          <a:blip r:embed="rId3">
            <a:alphaModFix/>
          </a:blip>
          <a:stretch>
            <a:fillRect/>
          </a:stretch>
        </p:blipFill>
        <p:spPr>
          <a:xfrm>
            <a:off x="160600" y="616238"/>
            <a:ext cx="5949126" cy="3596364"/>
          </a:xfrm>
          <a:prstGeom prst="rect">
            <a:avLst/>
          </a:prstGeom>
          <a:noFill/>
          <a:ln>
            <a:noFill/>
          </a:ln>
        </p:spPr>
      </p:pic>
      <p:sp>
        <p:nvSpPr>
          <p:cNvPr id="125" name="Google Shape;125;p23"/>
          <p:cNvSpPr txBox="1"/>
          <p:nvPr/>
        </p:nvSpPr>
        <p:spPr>
          <a:xfrm>
            <a:off x="639100" y="172075"/>
            <a:ext cx="56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6" name="Google Shape;126;p23"/>
          <p:cNvSpPr txBox="1"/>
          <p:nvPr/>
        </p:nvSpPr>
        <p:spPr>
          <a:xfrm>
            <a:off x="7621850" y="4495900"/>
            <a:ext cx="109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action="ppaction://hlinksldjump" r:id="rId4"/>
              </a:rPr>
              <a:t>More graphs</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